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1" r:id="rId6"/>
    <p:sldId id="261" r:id="rId7"/>
    <p:sldId id="262" r:id="rId8"/>
    <p:sldId id="269" r:id="rId9"/>
    <p:sldId id="263" r:id="rId10"/>
    <p:sldId id="272" r:id="rId11"/>
    <p:sldId id="273" r:id="rId12"/>
    <p:sldId id="265" r:id="rId13"/>
    <p:sldId id="26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7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DCC2FD-9A6D-4844-8998-D0DE2C73F62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53ED68-1A23-4FE1-94BE-C713D211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Современная школа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Муниципальный проект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881" t="12334" r="21451" b="13034"/>
          <a:stretch>
            <a:fillRect/>
          </a:stretch>
        </p:blipFill>
        <p:spPr bwMode="auto">
          <a:xfrm>
            <a:off x="179512" y="260648"/>
            <a:ext cx="865422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87" t="15400" r="21645" b="11101"/>
          <a:stretch>
            <a:fillRect/>
          </a:stretch>
        </p:blipFill>
        <p:spPr bwMode="auto">
          <a:xfrm>
            <a:off x="251520" y="404664"/>
            <a:ext cx="8496944" cy="593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156" t="9900" r="37400" b="30769"/>
          <a:stretch>
            <a:fillRect/>
          </a:stretch>
        </p:blipFill>
        <p:spPr bwMode="auto">
          <a:xfrm>
            <a:off x="323528" y="476672"/>
            <a:ext cx="410445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8188" t="21650" r="37594" b="20924"/>
          <a:stretch>
            <a:fillRect/>
          </a:stretch>
        </p:blipFill>
        <p:spPr bwMode="auto">
          <a:xfrm>
            <a:off x="4391471" y="476672"/>
            <a:ext cx="442900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 ÑÐµÐ°Ð»Ð¸Ð·Ð°ÑÐ¸Ð¸ Ð¼ÐµÑÐ¾Ð¿ÑÐ¸ÑÑÐ¸Ð¹ Ð¿Ð¾ Ð¾Ð±Ð½Ð¾Ð²Ð»ÐµÐ½Ð¸Ñ Ð¼Ð°ÑÐµÑÐ¸Ð°Ð»ÑÐ½Ð¾-ÑÐµÑÐ½Ð¸ÑÐµÑÐºÐ¾Ð¹ Ð±Ð°Ð·Ñ Ð´Ð»Ñ ÑÐ¾ÑÐ¼Ð¸ÑÐ¾Ð²Ð°Ð½Ð¸Ñ Ñ Ð¾Ð±ÑÑÐ°ÑÑÐ¸ÑÑÑ ÑÐ¾Ð²ÑÐµÐ¼ÐµÐ½Ð½ÑÑ ÑÐµÑÐ½Ð¾Ð»Ð¾Ð³Ð¸ÑÐµÑÐºÐ¸Ñ Ð¸ Ð³ÑÐ¼Ð°Ð½Ð¸ÑÐ°ÑÐ½ÑÑ Ð½Ð°Ð²ÑÐºÐ¾Ð² Ð² ÑÐ°Ð¼ÐºÐ°Ñ ÑÐµÐ´ÐµÑÐ°Ð»ÑÐ½Ð¾Ð³Ð¾ Ð¿ÑÐ¾ÐµÐºÑÐ° "/>
          <p:cNvPicPr>
            <a:picLocks noChangeAspect="1" noChangeArrowheads="1"/>
          </p:cNvPicPr>
          <p:nvPr/>
        </p:nvPicPr>
        <p:blipFill>
          <a:blip r:embed="rId2" cstate="print"/>
          <a:srcRect t="13034" b="10932"/>
          <a:stretch>
            <a:fillRect/>
          </a:stretch>
        </p:blipFill>
        <p:spPr bwMode="auto">
          <a:xfrm>
            <a:off x="1043608" y="116632"/>
            <a:ext cx="3672408" cy="2094193"/>
          </a:xfrm>
          <a:prstGeom prst="rect">
            <a:avLst/>
          </a:prstGeom>
          <a:noFill/>
        </p:spPr>
      </p:pic>
      <p:pic>
        <p:nvPicPr>
          <p:cNvPr id="2052" name="Picture 4" descr="Ð ÑÐµÐ°Ð»Ð¸Ð·Ð°ÑÐ¸Ð¸ Ð¼ÐµÑÐ¾Ð¿ÑÐ¸ÑÑÐ¸Ð¹ Ð¿Ð¾ Ð¾Ð±Ð½Ð¾Ð²Ð»ÐµÐ½Ð¸Ñ Ð¼Ð°ÑÐµÑÐ¸Ð°Ð»ÑÐ½Ð¾-ÑÐµÑÐ½Ð¸ÑÐµÑÐºÐ¾Ð¹ Ð±Ð°Ð·Ñ Ð´Ð»Ñ ÑÐ¾ÑÐ¼Ð¸ÑÐ¾Ð²Ð°Ð½Ð¸Ñ Ñ Ð¾Ð±ÑÑÐ°ÑÑÐ¸ÑÑÑ ÑÐ¾Ð²ÑÐµÐ¼ÐµÐ½Ð½ÑÑ ÑÐµÑÐ½Ð¾Ð»Ð¾Ð³Ð¸ÑÐµÑÐºÐ¸Ñ Ð¸ Ð³ÑÐ¼Ð°Ð½Ð¸ÑÐ°ÑÐ½ÑÑ Ð½Ð°Ð²ÑÐºÐ¾Ð² Ð² ÑÐ°Ð¼ÐºÐ°Ñ ÑÐµÐ´ÐµÑÐ°Ð»ÑÐ½Ð¾Ð³Ð¾ Ð¿ÑÐ¾ÐµÐºÑÐ° "/>
          <p:cNvPicPr>
            <a:picLocks noChangeAspect="1" noChangeArrowheads="1"/>
          </p:cNvPicPr>
          <p:nvPr/>
        </p:nvPicPr>
        <p:blipFill>
          <a:blip r:embed="rId3" cstate="print"/>
          <a:srcRect t="11183" b="11686"/>
          <a:stretch>
            <a:fillRect/>
          </a:stretch>
        </p:blipFill>
        <p:spPr bwMode="auto">
          <a:xfrm>
            <a:off x="5076056" y="188640"/>
            <a:ext cx="3766706" cy="2088232"/>
          </a:xfrm>
          <a:prstGeom prst="rect">
            <a:avLst/>
          </a:prstGeom>
          <a:noFill/>
        </p:spPr>
      </p:pic>
      <p:pic>
        <p:nvPicPr>
          <p:cNvPr id="2054" name="Picture 6" descr="Ð ÑÐµÐ°Ð»Ð¸Ð·Ð°ÑÐ¸Ð¸ Ð¼ÐµÑÐ¾Ð¿ÑÐ¸ÑÑÐ¸Ð¹ Ð¿Ð¾ Ð¾Ð±Ð½Ð¾Ð²Ð»ÐµÐ½Ð¸Ñ Ð¼Ð°ÑÐµÑÐ¸Ð°Ð»ÑÐ½Ð¾-ÑÐµÑÐ½Ð¸ÑÐµÑÐºÐ¾Ð¹ Ð±Ð°Ð·Ñ Ð´Ð»Ñ ÑÐ¾ÑÐ¼Ð¸ÑÐ¾Ð²Ð°Ð½Ð¸Ñ Ñ Ð¾Ð±ÑÑÐ°ÑÑÐ¸ÑÑÑ ÑÐ¾Ð²ÑÐµÐ¼ÐµÐ½Ð½ÑÑ ÑÐµÑÐ½Ð¾Ð»Ð¾Ð³Ð¸ÑÐµÑÐºÐ¸Ñ Ð¸ Ð³ÑÐ¼Ð°Ð½Ð¸ÑÐ°ÑÐ½ÑÑ Ð½Ð°Ð²ÑÐºÐ¾Ð² Ð² ÑÐ°Ð¼ÐºÐ°Ñ ÑÐµÐ´ÐµÑÐ°Ð»ÑÐ½Ð¾Ð³Ð¾ Ð¿ÑÐ¾ÐµÐºÑÐ° "/>
          <p:cNvPicPr>
            <a:picLocks noChangeAspect="1" noChangeArrowheads="1"/>
          </p:cNvPicPr>
          <p:nvPr/>
        </p:nvPicPr>
        <p:blipFill>
          <a:blip r:embed="rId4" cstate="print"/>
          <a:srcRect t="13460" b="12512"/>
          <a:stretch>
            <a:fillRect/>
          </a:stretch>
        </p:blipFill>
        <p:spPr bwMode="auto">
          <a:xfrm>
            <a:off x="683568" y="2348880"/>
            <a:ext cx="3638178" cy="2016978"/>
          </a:xfrm>
          <a:prstGeom prst="rect">
            <a:avLst/>
          </a:prstGeom>
          <a:noFill/>
        </p:spPr>
      </p:pic>
      <p:pic>
        <p:nvPicPr>
          <p:cNvPr id="2056" name="Picture 8" descr="Ð ÑÐµÐ°Ð»Ð¸Ð·Ð°ÑÐ¸Ð¸ Ð¼ÐµÑÐ¾Ð¿ÑÐ¸ÑÑÐ¸Ð¹ Ð¿Ð¾ Ð¾Ð±Ð½Ð¾Ð²Ð»ÐµÐ½Ð¸Ñ Ð¼Ð°ÑÐµÑÐ¸Ð°Ð»ÑÐ½Ð¾-ÑÐµÑÐ½Ð¸ÑÐµÑÐºÐ¾Ð¹ Ð±Ð°Ð·Ñ Ð´Ð»Ñ ÑÐ¾ÑÐ¼Ð¸ÑÐ¾Ð²Ð°Ð½Ð¸Ñ Ñ Ð¾Ð±ÑÑÐ°ÑÑÐ¸ÑÑÑ ÑÐ¾Ð²ÑÐµÐ¼ÐµÐ½Ð½ÑÑ ÑÐµÑÐ½Ð¾Ð»Ð¾Ð³Ð¸ÑÐµÑÐºÐ¸Ñ Ð¸ Ð³ÑÐ¼Ð°Ð½Ð¸ÑÐ°ÑÐ½ÑÑ Ð½Ð°Ð²ÑÐºÐ¾Ð² Ð² ÑÐ°Ð¼ÐºÐ°Ñ ÑÐµÐ´ÐµÑÐ°Ð»ÑÐ½Ð¾Ð³Ð¾ Ð¿ÑÐ¾ÐµÐºÑÐ°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76872"/>
            <a:ext cx="3640688" cy="2232248"/>
          </a:xfrm>
          <a:prstGeom prst="rect">
            <a:avLst/>
          </a:prstGeom>
          <a:noFill/>
        </p:spPr>
      </p:pic>
      <p:pic>
        <p:nvPicPr>
          <p:cNvPr id="2058" name="Picture 10" descr="Ð ÑÐµÐ°Ð»Ð¸Ð·Ð°ÑÐ¸Ð¸ Ð¼ÐµÑÐ¾Ð¿ÑÐ¸ÑÑÐ¸Ð¹ Ð¿Ð¾ Ð¾Ð±Ð½Ð¾Ð²Ð»ÐµÐ½Ð¸Ñ Ð¼Ð°ÑÐµÑÐ¸Ð°Ð»ÑÐ½Ð¾-ÑÐµÑÐ½Ð¸ÑÐµÑÐºÐ¾Ð¹ Ð±Ð°Ð·Ñ Ð´Ð»Ñ ÑÐ¾ÑÐ¼Ð¸ÑÐ¾Ð²Ð°Ð½Ð¸Ñ Ñ Ð¾Ð±ÑÑÐ°ÑÑÐ¸ÑÑÑ ÑÐ¾Ð²ÑÐµÐ¼ÐµÐ½Ð½ÑÑ ÑÐµÑÐ½Ð¾Ð»Ð¾Ð³Ð¸ÑÐµÑÐºÐ¸Ñ Ð¸ Ð³ÑÐ¼Ð°Ð½Ð¸ÑÐ°ÑÐ½ÑÑ Ð½Ð°Ð²ÑÐºÐ¾Ð² Ð² ÑÐ°Ð¼ÐºÐ°Ñ ÑÐµÐ´ÐµÑÐ°Ð»ÑÐ½Ð¾Ð³Ð¾ Ð¿ÑÐ¾ÐµÐºÑÐ°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09120"/>
            <a:ext cx="3296419" cy="2197614"/>
          </a:xfrm>
          <a:prstGeom prst="rect">
            <a:avLst/>
          </a:prstGeom>
          <a:noFill/>
        </p:spPr>
      </p:pic>
      <p:pic>
        <p:nvPicPr>
          <p:cNvPr id="2060" name="Picture 12" descr="Ð ÑÐµÐ°Ð»Ð¸Ð·Ð°ÑÐ¸Ð¸ Ð¼ÐµÑÐ¾Ð¿ÑÐ¸ÑÑÐ¸Ð¹ Ð¿Ð¾ Ð¾Ð±Ð½Ð¾Ð²Ð»ÐµÐ½Ð¸Ñ Ð¼Ð°ÑÐµÑÐ¸Ð°Ð»ÑÐ½Ð¾-ÑÐµÑÐ½Ð¸ÑÐµÑÐºÐ¾Ð¹ Ð±Ð°Ð·Ñ Ð´Ð»Ñ ÑÐ¾ÑÐ¼Ð¸ÑÐ¾Ð²Ð°Ð½Ð¸Ñ Ñ Ð¾Ð±ÑÑÐ°ÑÑÐ¸ÑÑÑ ÑÐ¾Ð²ÑÐµÐ¼ÐµÐ½Ð½ÑÑ ÑÐµÑÐ½Ð¾Ð»Ð¾Ð³Ð¸ÑÐµÑÐºÐ¸Ñ Ð¸ Ð³ÑÐ¼Ð°Ð½Ð¸ÑÐ°ÑÐ½ÑÑ Ð½Ð°Ð²ÑÐºÐ¾Ð² Ð² ÑÐ°Ð¼ÐºÐ°Ñ ÑÐµÐ´ÐµÑÐ°Ð»ÑÐ½Ð¾Ð³Ð¾ Ð¿ÑÐ¾ÐµÐºÑÐ°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581128"/>
            <a:ext cx="3224411" cy="2133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081" t="16800" r="21645" b="9701"/>
          <a:stretch>
            <a:fillRect/>
          </a:stretch>
        </p:blipFill>
        <p:spPr bwMode="auto">
          <a:xfrm>
            <a:off x="395536" y="476672"/>
            <a:ext cx="832275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687" t="18200" r="21645" b="8301"/>
          <a:stretch>
            <a:fillRect/>
          </a:stretch>
        </p:blipFill>
        <p:spPr bwMode="auto">
          <a:xfrm>
            <a:off x="395536" y="404664"/>
            <a:ext cx="8316416" cy="57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687" t="18900" r="21645" b="9001"/>
          <a:stretch>
            <a:fillRect/>
          </a:stretch>
        </p:blipFill>
        <p:spPr bwMode="auto">
          <a:xfrm>
            <a:off x="395536" y="476672"/>
            <a:ext cx="8352928" cy="57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687" t="11900" r="21645" b="16001"/>
          <a:stretch>
            <a:fillRect/>
          </a:stretch>
        </p:blipFill>
        <p:spPr bwMode="auto">
          <a:xfrm>
            <a:off x="323528" y="404664"/>
            <a:ext cx="8496944" cy="587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687" t="11200" r="21645" b="15301"/>
          <a:stretch>
            <a:fillRect/>
          </a:stretch>
        </p:blipFill>
        <p:spPr bwMode="auto">
          <a:xfrm>
            <a:off x="395536" y="404664"/>
            <a:ext cx="8352928" cy="58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9687" t="11900" r="21645" b="14601"/>
          <a:stretch>
            <a:fillRect/>
          </a:stretch>
        </p:blipFill>
        <p:spPr bwMode="auto">
          <a:xfrm>
            <a:off x="323528" y="476672"/>
            <a:ext cx="837898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предметных областей "Технология«, «ОБЖ», « Информатика»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0081" t="12600" r="21645" b="13901"/>
          <a:stretch>
            <a:fillRect/>
          </a:stretch>
        </p:blipFill>
        <p:spPr bwMode="auto">
          <a:xfrm>
            <a:off x="611560" y="404664"/>
            <a:ext cx="8038836" cy="570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9887" t="13706" r="21645" b="10551"/>
          <a:stretch>
            <a:fillRect/>
          </a:stretch>
        </p:blipFill>
        <p:spPr bwMode="auto">
          <a:xfrm>
            <a:off x="395536" y="404664"/>
            <a:ext cx="8352928" cy="57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081" t="12263" r="21645" b="18486"/>
          <a:stretch>
            <a:fillRect/>
          </a:stretch>
        </p:blipFill>
        <p:spPr bwMode="auto">
          <a:xfrm>
            <a:off x="323528" y="404664"/>
            <a:ext cx="854795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9687" t="17500" r="21645" b="9001"/>
          <a:stretch>
            <a:fillRect/>
          </a:stretch>
        </p:blipFill>
        <p:spPr bwMode="auto">
          <a:xfrm>
            <a:off x="467544" y="404664"/>
            <a:ext cx="8280920" cy="583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694" t="17234" r="32082" b="37267"/>
          <a:stretch>
            <a:fillRect/>
          </a:stretch>
        </p:blipFill>
        <p:spPr bwMode="auto">
          <a:xfrm>
            <a:off x="755576" y="692696"/>
            <a:ext cx="7416824" cy="52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r>
              <a:rPr lang="ru-RU" dirty="0" smtClean="0"/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сформированы современные компетенции и навыки у детей в условиях обновленной материально-технической базы школ, расположенных в сельской местности, в том числе по предметным областям "Технология", "Информатика", "Основы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безопасностижизнедеятельности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другим предметным областям, а также внеурочной деятельности и в рамках реализации дополнительных общеобразовательных программ;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183880" cy="4187952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материально-технической базы  в школах – создание центров гуманитарного и цифрового профиля.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охвата детей программами гуманитарного и цифрового профиля.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и совершенствование методов обучения и воспитания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качества общего образования на основе практики международных исследований качества подготовки обучающихся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программ общего образования в сетевой форме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общественно-деловых объединений в принятии решений по вопросам управления общеобразовательными организациями.</a:t>
            </a:r>
            <a:endParaRPr lang="ru-RU" alt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05156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412776"/>
          <a:ext cx="8568948" cy="5238723"/>
        </p:xfrm>
        <a:graphic>
          <a:graphicData uri="http://schemas.openxmlformats.org/drawingml/2006/table">
            <a:tbl>
              <a:tblPr/>
              <a:tblGrid>
                <a:gridCol w="3903816"/>
                <a:gridCol w="777522"/>
                <a:gridCol w="777522"/>
                <a:gridCol w="777522"/>
                <a:gridCol w="777522"/>
                <a:gridCol w="777522"/>
                <a:gridCol w="777522"/>
              </a:tblGrid>
              <a:tr h="1349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Показатель 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2019</a:t>
                      </a:r>
                      <a:endParaRPr lang="ru-RU" sz="10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2020</a:t>
                      </a:r>
                      <a:endParaRPr lang="ru-RU" sz="10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2021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2022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2023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2024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 3 организациях, реализующих общеобразовательные программы на территории МО Первомайский район обеспечена возможность изучать предметную область «Технология» на базе организаций, имеющих высокооснащенные ученико-места (нарастающим итогом)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Охват не менее 0,6 тыс. детей  основными и дополнительными общеобразовательными программами цифрового, естественнонаучного и гуманитарного профилей на базе организаций, имеющих высокооснащенные ученико-места (тыс.человек)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 образовательных организациях проведена оценка качества общего образования на основе практики международных исследований качества подготовки обучающихся (%)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х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х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Не менее 70 % обучающихся общеобразовательных организаций, вовлечены в различные формы сопровождения и наставничества(%)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х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7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Не менее 70 % общеобразовательных организаций,  реализующих программы начального, основного и среднего общего образования, реализуют общеобразовательные программы в сетевой форме(%)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Не менее чем в 70 % общеобразовательных организаций функционирует целевая модель вовлечения общественно-деловых объединений и участия представителей работодателей в принятии решений по вопросам управления общеобразовательными организациями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ru-RU" sz="105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74638"/>
            <a:ext cx="8496944" cy="1143000"/>
          </a:xfrm>
          <a:prstGeom prst="rect">
            <a:avLst/>
          </a:prstGeom>
          <a:noFill/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Динамика достижения результатов муниципального проекта по годам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87" t="17934" r="21645" b="17667"/>
          <a:stretch>
            <a:fillRect/>
          </a:stretch>
        </p:blipFill>
        <p:spPr bwMode="auto">
          <a:xfrm>
            <a:off x="251520" y="476672"/>
            <a:ext cx="828013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3501008"/>
            <a:ext cx="381642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центров гуманитарного и цифрового профиля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183880" cy="418795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формировать у учащихся  современных  технологических и гуманитарных навыков.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183880" cy="4187952"/>
          </a:xfrm>
        </p:spPr>
        <p:txBody>
          <a:bodyPr>
            <a:noAutofit/>
          </a:bodyPr>
          <a:lstStyle/>
          <a:p>
            <a:r>
              <a:rPr lang="ru-RU" dirty="0" smtClean="0"/>
              <a:t>Обеспечить современные условия  обучения, в том числе работы </a:t>
            </a:r>
            <a:r>
              <a:rPr lang="ru-RU" dirty="0" err="1" smtClean="0"/>
              <a:t>медиатеки</a:t>
            </a:r>
            <a:r>
              <a:rPr lang="ru-RU" dirty="0" smtClean="0"/>
              <a:t> и </a:t>
            </a:r>
            <a:r>
              <a:rPr lang="ru-RU" dirty="0" err="1" smtClean="0"/>
              <a:t>интернет-библиотеки</a:t>
            </a:r>
            <a:r>
              <a:rPr lang="ru-RU" dirty="0" smtClean="0"/>
              <a:t>, </a:t>
            </a:r>
            <a:r>
              <a:rPr lang="ru-RU" dirty="0" err="1" smtClean="0"/>
              <a:t>коворкинга</a:t>
            </a:r>
            <a:r>
              <a:rPr lang="ru-RU" dirty="0" smtClean="0"/>
              <a:t> с зоной для проектной деятельности, компьютерного класса.</a:t>
            </a:r>
          </a:p>
          <a:p>
            <a:endParaRPr lang="ru-RU" dirty="0" smtClean="0"/>
          </a:p>
          <a:p>
            <a:r>
              <a:rPr lang="ru-RU" dirty="0" smtClean="0"/>
              <a:t>Реализация предметных областей "Технология«, «Основы безопасности жизнедеятельности», « Информатика», а также  дополнительного образования.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ru-RU" dirty="0" smtClean="0"/>
              <a:t>Планируется с 2019-2021 </a:t>
            </a:r>
            <a:r>
              <a:rPr lang="ru-RU" dirty="0" err="1" smtClean="0"/>
              <a:t>гг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187952"/>
          </a:xfrm>
        </p:spPr>
        <p:txBody>
          <a:bodyPr/>
          <a:lstStyle/>
          <a:p>
            <a:r>
              <a:rPr lang="ru-RU" dirty="0" smtClean="0"/>
              <a:t>На базе трех образовательных организаций в течение трех лет создать Центры образования цифрового и гуманитарного профилей: </a:t>
            </a:r>
          </a:p>
          <a:p>
            <a:endParaRPr lang="ru-RU" dirty="0" smtClean="0"/>
          </a:p>
          <a:p>
            <a:r>
              <a:rPr lang="ru-RU" sz="2400" dirty="0" smtClean="0"/>
              <a:t>в 2019 году –МБОУ </a:t>
            </a:r>
            <a:r>
              <a:rPr lang="ru-RU" sz="2400" dirty="0" err="1" smtClean="0"/>
              <a:t>Перовомайская</a:t>
            </a:r>
            <a:r>
              <a:rPr lang="ru-RU" sz="2400" dirty="0" smtClean="0"/>
              <a:t> СОШ,;</a:t>
            </a:r>
          </a:p>
          <a:p>
            <a:r>
              <a:rPr lang="ru-RU" sz="2400" dirty="0" smtClean="0"/>
              <a:t> в 2020 году –МБОУ Комсомольская СОШ,;</a:t>
            </a:r>
          </a:p>
          <a:p>
            <a:r>
              <a:rPr lang="ru-RU" sz="2400" dirty="0" smtClean="0"/>
              <a:t> в 2021 году – МАУО </a:t>
            </a:r>
            <a:r>
              <a:rPr lang="ru-RU" sz="2400" dirty="0" err="1" smtClean="0"/>
              <a:t>Улу-Юльская</a:t>
            </a:r>
            <a:r>
              <a:rPr lang="ru-RU" sz="2400" dirty="0" smtClean="0"/>
              <a:t> СОШ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183880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1)Несоответствие материально- технической базы общеобразовательных организаций современных технико-технологическим требованиям;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2)Недостаток квалифицированных педагогических кадров, имеющих базовую подготовку в области современных видов инженерно-технической деятельности, технологий в области гуманитарного образования (</a:t>
            </a:r>
            <a:r>
              <a:rPr lang="ru-RU" sz="2400" dirty="0" err="1" smtClean="0"/>
              <a:t>медиаобразования</a:t>
            </a:r>
            <a:r>
              <a:rPr lang="ru-RU" sz="2400" dirty="0" smtClean="0"/>
              <a:t>, шахматы), способных реализовывать образовательные программы по обновленному содержанию и новым технологиям обучения.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83880" cy="1051560"/>
          </a:xfrm>
        </p:spPr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200</TotalTime>
  <Words>489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Современная школа</vt:lpstr>
      <vt:lpstr>Цель: </vt:lpstr>
      <vt:lpstr>Задачи:</vt:lpstr>
      <vt:lpstr>Слайд 4</vt:lpstr>
      <vt:lpstr>Слайд 5</vt:lpstr>
      <vt:lpstr>Создание центров гуманитарного и цифрового профиля</vt:lpstr>
      <vt:lpstr>Задачи</vt:lpstr>
      <vt:lpstr>Планируется с 2019-2021 гг</vt:lpstr>
      <vt:lpstr>Проблемы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Ожидаемый результат: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школа</dc:title>
  <dc:creator>Пангинята</dc:creator>
  <cp:lastModifiedBy>зам</cp:lastModifiedBy>
  <cp:revision>24</cp:revision>
  <dcterms:created xsi:type="dcterms:W3CDTF">2019-02-24T11:35:54Z</dcterms:created>
  <dcterms:modified xsi:type="dcterms:W3CDTF">2019-04-22T06:56:10Z</dcterms:modified>
</cp:coreProperties>
</file>