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2319"/>
    <a:srgbClr val="173A8D"/>
    <a:srgbClr val="003374"/>
    <a:srgbClr val="C9A093"/>
    <a:srgbClr val="F1F1F1"/>
    <a:srgbClr val="385592"/>
    <a:srgbClr val="3A5896"/>
    <a:srgbClr val="1D3C7A"/>
    <a:srgbClr val="213969"/>
    <a:srgbClr val="FF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охвата ОО интернет соединением свыше 50 Мб/с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охвата ОО интернет соединением свыше 50 Мб/с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охвата ОО интернет соединением свыше 50 Мб/с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охвата ОО интернет соединением свыше 50 Мб/с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охвата ОО интернет соединением свыше 50 Мб/с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2024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охвата ОО интернет соединением свыше 50 Мб/с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hape val="box"/>
        <c:axId val="70973696"/>
        <c:axId val="74034176"/>
        <c:axId val="0"/>
      </c:bar3DChart>
      <c:catAx>
        <c:axId val="70973696"/>
        <c:scaling>
          <c:orientation val="minMax"/>
        </c:scaling>
        <c:axPos val="b"/>
        <c:tickLblPos val="nextTo"/>
        <c:crossAx val="74034176"/>
        <c:crosses val="autoZero"/>
        <c:auto val="1"/>
        <c:lblAlgn val="ctr"/>
        <c:lblOffset val="100"/>
      </c:catAx>
      <c:valAx>
        <c:axId val="74034176"/>
        <c:scaling>
          <c:orientation val="minMax"/>
        </c:scaling>
        <c:axPos val="l"/>
        <c:majorGridlines/>
        <c:numFmt formatCode="General" sourceLinked="1"/>
        <c:tickLblPos val="nextTo"/>
        <c:crossAx val="7097369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85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2024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hape val="box"/>
        <c:axId val="99808384"/>
        <c:axId val="99810304"/>
        <c:axId val="0"/>
      </c:bar3DChart>
      <c:catAx>
        <c:axId val="99808384"/>
        <c:scaling>
          <c:orientation val="minMax"/>
        </c:scaling>
        <c:axPos val="b"/>
        <c:tickLblPos val="nextTo"/>
        <c:crossAx val="99810304"/>
        <c:crosses val="autoZero"/>
        <c:auto val="1"/>
        <c:lblAlgn val="ctr"/>
        <c:lblOffset val="100"/>
      </c:catAx>
      <c:valAx>
        <c:axId val="99810304"/>
        <c:scaling>
          <c:orientation val="minMax"/>
        </c:scaling>
        <c:axPos val="l"/>
        <c:majorGridlines/>
        <c:numFmt formatCode="General" sourceLinked="1"/>
        <c:tickLblPos val="nextTo"/>
        <c:crossAx val="9980838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55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75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2024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hape val="box"/>
        <c:axId val="107223680"/>
        <c:axId val="84070784"/>
        <c:axId val="0"/>
      </c:bar3DChart>
      <c:catAx>
        <c:axId val="107223680"/>
        <c:scaling>
          <c:orientation val="minMax"/>
        </c:scaling>
        <c:axPos val="b"/>
        <c:tickLblPos val="nextTo"/>
        <c:crossAx val="84070784"/>
        <c:crosses val="autoZero"/>
        <c:auto val="1"/>
        <c:lblAlgn val="ctr"/>
        <c:lblOffset val="100"/>
      </c:catAx>
      <c:valAx>
        <c:axId val="84070784"/>
        <c:scaling>
          <c:orientation val="minMax"/>
        </c:scaling>
        <c:axPos val="l"/>
        <c:majorGridlines/>
        <c:numFmt formatCode="General" sourceLinked="1"/>
        <c:tickLblPos val="nextTo"/>
        <c:crossAx val="10722368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85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2024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shape val="box"/>
        <c:axId val="108518400"/>
        <c:axId val="108525056"/>
        <c:axId val="0"/>
      </c:bar3DChart>
      <c:catAx>
        <c:axId val="108518400"/>
        <c:scaling>
          <c:orientation val="minMax"/>
        </c:scaling>
        <c:axPos val="b"/>
        <c:tickLblPos val="nextTo"/>
        <c:crossAx val="108525056"/>
        <c:crosses val="autoZero"/>
        <c:auto val="1"/>
        <c:lblAlgn val="ctr"/>
        <c:lblOffset val="100"/>
      </c:catAx>
      <c:valAx>
        <c:axId val="108525056"/>
        <c:scaling>
          <c:orientation val="minMax"/>
        </c:scaling>
        <c:axPos val="l"/>
        <c:majorGridlines/>
        <c:numFmt formatCode="General" sourceLinked="1"/>
        <c:tickLblPos val="nextTo"/>
        <c:crossAx val="1085184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2024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hape val="box"/>
        <c:axId val="114766592"/>
        <c:axId val="114768128"/>
        <c:axId val="0"/>
      </c:bar3DChart>
      <c:catAx>
        <c:axId val="114766592"/>
        <c:scaling>
          <c:orientation val="minMax"/>
        </c:scaling>
        <c:axPos val="b"/>
        <c:tickLblPos val="nextTo"/>
        <c:crossAx val="114768128"/>
        <c:crosses val="autoZero"/>
        <c:auto val="1"/>
        <c:lblAlgn val="ctr"/>
        <c:lblOffset val="100"/>
      </c:catAx>
      <c:valAx>
        <c:axId val="114768128"/>
        <c:scaling>
          <c:orientation val="minMax"/>
        </c:scaling>
        <c:axPos val="l"/>
        <c:majorGridlines/>
        <c:numFmt formatCode="General" sourceLinked="1"/>
        <c:tickLblPos val="nextTo"/>
        <c:crossAx val="11476659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2023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2024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ДОЛЯ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</c:ser>
        <c:shape val="box"/>
        <c:axId val="115115136"/>
        <c:axId val="115116672"/>
        <c:axId val="0"/>
      </c:bar3DChart>
      <c:catAx>
        <c:axId val="115115136"/>
        <c:scaling>
          <c:orientation val="minMax"/>
        </c:scaling>
        <c:axPos val="b"/>
        <c:tickLblPos val="nextTo"/>
        <c:crossAx val="115116672"/>
        <c:crosses val="autoZero"/>
        <c:auto val="1"/>
        <c:lblAlgn val="ctr"/>
        <c:lblOffset val="100"/>
      </c:catAx>
      <c:valAx>
        <c:axId val="115116672"/>
        <c:scaling>
          <c:orientation val="minMax"/>
        </c:scaling>
        <c:axPos val="l"/>
        <c:majorGridlines/>
        <c:numFmt formatCode="General" sourceLinked="1"/>
        <c:tickLblPos val="nextTo"/>
        <c:crossAx val="11511513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Сергеевская СОШ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туендатская ООШ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88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Родничек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Альмяковская ООШ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82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Аргат-Юльская СОШ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95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Светлячок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84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Сказка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Лист1!$H$2</c:f>
              <c:numCache>
                <c:formatCode>General</c:formatCode>
                <c:ptCount val="1"/>
                <c:pt idx="0">
                  <c:v>77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Комсомольский дс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Лист1!$I$2</c:f>
              <c:numCache>
                <c:formatCode>General</c:formatCode>
                <c:ptCount val="1"/>
                <c:pt idx="0">
                  <c:v>99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березка дс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Лист1!$J$2</c:f>
              <c:numCache>
                <c:formatCode>General</c:formatCode>
                <c:ptCount val="1"/>
                <c:pt idx="0">
                  <c:v>95</c:v>
                </c:pt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Улу-Юльский дс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Лист1!$K$2</c:f>
              <c:numCache>
                <c:formatCode>General</c:formatCode>
                <c:ptCount val="1"/>
                <c:pt idx="0">
                  <c:v>92</c:v>
                </c:pt>
              </c:numCache>
            </c:numRef>
          </c:val>
        </c:ser>
        <c:ser>
          <c:idx val="10"/>
          <c:order val="10"/>
          <c:tx>
            <c:strRef>
              <c:f>Лист1!$L$1</c:f>
              <c:strCache>
                <c:ptCount val="1"/>
                <c:pt idx="0">
                  <c:v>ЦДОД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Лист1!$L$2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11"/>
          <c:order val="11"/>
          <c:tx>
            <c:strRef>
              <c:f>Лист1!$M$1</c:f>
              <c:strCache>
                <c:ptCount val="1"/>
                <c:pt idx="0">
                  <c:v>Беляйская ООШ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Лист1!$M$2</c:f>
              <c:numCache>
                <c:formatCode>General</c:formatCode>
                <c:ptCount val="1"/>
                <c:pt idx="0">
                  <c:v>99</c:v>
                </c:pt>
              </c:numCache>
            </c:numRef>
          </c:val>
        </c:ser>
        <c:ser>
          <c:idx val="12"/>
          <c:order val="12"/>
          <c:tx>
            <c:strRef>
              <c:f>Лист1!$N$1</c:f>
              <c:strCache>
                <c:ptCount val="1"/>
                <c:pt idx="0">
                  <c:v>Березовская СОШ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Лист1!$N$2</c:f>
              <c:numCache>
                <c:formatCode>General</c:formatCode>
                <c:ptCount val="1"/>
                <c:pt idx="0">
                  <c:v>92</c:v>
                </c:pt>
              </c:numCache>
            </c:numRef>
          </c:val>
        </c:ser>
        <c:ser>
          <c:idx val="13"/>
          <c:order val="13"/>
          <c:tx>
            <c:strRef>
              <c:f>Лист1!$O$1</c:f>
              <c:strCache>
                <c:ptCount val="1"/>
                <c:pt idx="0">
                  <c:v>Ежинская ООШ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Лист1!$O$2</c:f>
              <c:numCache>
                <c:formatCode>General</c:formatCode>
                <c:ptCount val="1"/>
                <c:pt idx="0">
                  <c:v>57</c:v>
                </c:pt>
              </c:numCache>
            </c:numRef>
          </c:val>
        </c:ser>
        <c:ser>
          <c:idx val="14"/>
          <c:order val="14"/>
          <c:tx>
            <c:strRef>
              <c:f>Лист1!$P$1</c:f>
              <c:strCache>
                <c:ptCount val="1"/>
                <c:pt idx="0">
                  <c:v>Комсомольская СОШ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Лист1!$P$2</c:f>
              <c:numCache>
                <c:formatCode>General</c:formatCode>
                <c:ptCount val="1"/>
                <c:pt idx="0">
                  <c:v>73</c:v>
                </c:pt>
              </c:numCache>
            </c:numRef>
          </c:val>
        </c:ser>
        <c:ser>
          <c:idx val="15"/>
          <c:order val="15"/>
          <c:tx>
            <c:strRef>
              <c:f>Лист1!$Q$1</c:f>
              <c:strCache>
                <c:ptCount val="1"/>
                <c:pt idx="0">
                  <c:v>Куяновская СОШ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Лист1!$Q$2</c:f>
              <c:numCache>
                <c:formatCode>General</c:formatCode>
                <c:ptCount val="1"/>
                <c:pt idx="0">
                  <c:v>58</c:v>
                </c:pt>
              </c:numCache>
            </c:numRef>
          </c:val>
        </c:ser>
        <c:ser>
          <c:idx val="16"/>
          <c:order val="16"/>
          <c:tx>
            <c:strRef>
              <c:f>Лист1!$R$1</c:f>
              <c:strCache>
                <c:ptCount val="1"/>
                <c:pt idx="0">
                  <c:v>Ореховская СОШ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Лист1!$R$2</c:f>
              <c:numCache>
                <c:formatCode>General</c:formatCode>
                <c:ptCount val="1"/>
                <c:pt idx="0">
                  <c:v>96</c:v>
                </c:pt>
              </c:numCache>
            </c:numRef>
          </c:val>
        </c:ser>
        <c:ser>
          <c:idx val="17"/>
          <c:order val="17"/>
          <c:tx>
            <c:strRef>
              <c:f>Лист1!$S$1</c:f>
              <c:strCache>
                <c:ptCount val="1"/>
                <c:pt idx="0">
                  <c:v>Новый ООШ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Лист1!$S$2</c:f>
              <c:numCache>
                <c:formatCode>General</c:formatCode>
                <c:ptCount val="1"/>
                <c:pt idx="0">
                  <c:v>86</c:v>
                </c:pt>
              </c:numCache>
            </c:numRef>
          </c:val>
        </c:ser>
        <c:ser>
          <c:idx val="18"/>
          <c:order val="18"/>
          <c:tx>
            <c:strRef>
              <c:f>Лист1!$T$1</c:f>
              <c:strCache>
                <c:ptCount val="1"/>
                <c:pt idx="0">
                  <c:v>Торбеевская ООШ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Лист1!$T$2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</c:ser>
        <c:ser>
          <c:idx val="19"/>
          <c:order val="19"/>
          <c:tx>
            <c:strRef>
              <c:f>Лист1!$U$1</c:f>
              <c:strCache>
                <c:ptCount val="1"/>
                <c:pt idx="0">
                  <c:v>ДЮСШ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процент наполнение раздела  "сведений об образовательной организаций"</c:v>
                </c:pt>
              </c:strCache>
            </c:strRef>
          </c:cat>
          <c:val>
            <c:numRef>
              <c:f>Лист1!$U$2</c:f>
              <c:numCache>
                <c:formatCode>General</c:formatCode>
                <c:ptCount val="1"/>
                <c:pt idx="0">
                  <c:v>79</c:v>
                </c:pt>
              </c:numCache>
            </c:numRef>
          </c:val>
        </c:ser>
        <c:shape val="box"/>
        <c:axId val="89391872"/>
        <c:axId val="89393408"/>
        <c:axId val="0"/>
      </c:bar3DChart>
      <c:catAx>
        <c:axId val="89391872"/>
        <c:scaling>
          <c:orientation val="minMax"/>
        </c:scaling>
        <c:axPos val="b"/>
        <c:tickLblPos val="nextTo"/>
        <c:crossAx val="89393408"/>
        <c:crosses val="autoZero"/>
        <c:auto val="1"/>
        <c:lblAlgn val="ctr"/>
        <c:lblOffset val="100"/>
      </c:catAx>
      <c:valAx>
        <c:axId val="89393408"/>
        <c:scaling>
          <c:orientation val="minMax"/>
        </c:scaling>
        <c:axPos val="l"/>
        <c:majorGridlines/>
        <c:numFmt formatCode="General" sourceLinked="1"/>
        <c:tickLblPos val="nextTo"/>
        <c:crossAx val="89391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387998957914959"/>
          <c:y val="7.5172244094488198E-3"/>
          <c:w val="0.11697596616367623"/>
          <c:h val="0.98184055118110236"/>
        </c:manualLayout>
      </c:layout>
      <c:txPr>
        <a:bodyPr/>
        <a:lstStyle/>
        <a:p>
          <a:pPr>
            <a:defRPr sz="700" baseline="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906" y="1"/>
            <a:ext cx="7839635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us.gov.ru/pub/hom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" y="0"/>
            <a:ext cx="9144000" cy="1632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857840" y="4402348"/>
            <a:ext cx="7381188" cy="68726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Развитие цифровой образовательной среды в ОО Первомайского района</a:t>
            </a:r>
            <a:endParaRPr lang="en-US" sz="48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3175" y="1234912"/>
            <a:ext cx="7839635" cy="43174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2019 год </a:t>
            </a:r>
            <a:r>
              <a:rPr lang="ru-RU" dirty="0" smtClean="0"/>
              <a:t>Не менее чем 20 % образовательных организаций, расположенных на территории</a:t>
            </a:r>
            <a:r>
              <a:rPr lang="ru-RU" i="1" dirty="0" smtClean="0"/>
              <a:t> </a:t>
            </a:r>
            <a:r>
              <a:rPr lang="ru-RU" dirty="0" smtClean="0"/>
              <a:t>Первомайского района, обновили информационное наполнение и функциональные возможности открытых и общедоступных информационных ресурсов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613" y="1253766"/>
            <a:ext cx="7839635" cy="13377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Сайты образовательных учреждений Первомайского района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58905" y="2846895"/>
            <a:ext cx="7839635" cy="3139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ru-RU" sz="3600" dirty="0" smtClean="0"/>
              <a:t>В Первомайском районе 22 Образовательный организации 20 из которых перешли на новую платформу сайта с более высоким уровнем домена </a:t>
            </a:r>
            <a:r>
              <a:rPr lang="ru-RU" sz="3600" dirty="0" err="1" smtClean="0"/>
              <a:t>сайтыобразованию.рф</a:t>
            </a:r>
            <a:r>
              <a:rPr lang="ru-RU" sz="3600" dirty="0" smtClean="0"/>
              <a:t> на платформе Всероссийского проекта «Сайты для образовательных организаций». Поводом для перехода на новые сайты был переход на Российское программное обеспечение и проект «Цифровая образовательная среда» в котором одно из направлений является обновление информационных ресурсов в сети интернет. 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1198" y="1197204"/>
            <a:ext cx="7839635" cy="3780149"/>
          </a:xfrm>
        </p:spPr>
        <p:txBody>
          <a:bodyPr>
            <a:noAutofit/>
          </a:bodyPr>
          <a:lstStyle/>
          <a:p>
            <a:r>
              <a:rPr lang="ru-RU" sz="2800" dirty="0" smtClean="0"/>
              <a:t>Мониторинг сайтов производится посредством «кабинета проверяющего» доступ к которому имеет управление образования. В нем можно отследить недостающие материалы на сайтах ОО общий процентом наполняемости в разделе «сведений образовательных организаций», который является основой сайта и имеет некоторые требования наполняемости. </a:t>
            </a:r>
            <a:endParaRPr lang="ru-RU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321" y="942682"/>
            <a:ext cx="7839635" cy="3949830"/>
          </a:xfrm>
        </p:spPr>
        <p:txBody>
          <a:bodyPr>
            <a:noAutofit/>
          </a:bodyPr>
          <a:lstStyle/>
          <a:p>
            <a:r>
              <a:rPr lang="ru-RU" sz="2800" dirty="0" smtClean="0"/>
              <a:t>По состоянию мониторинга от 05.03.2019 года результат следующий. Лидерами по наполнению являются </a:t>
            </a:r>
            <a:r>
              <a:rPr lang="ru-RU" sz="2800" dirty="0" err="1" smtClean="0"/>
              <a:t>Аргат-Юльская</a:t>
            </a:r>
            <a:r>
              <a:rPr lang="ru-RU" sz="2800" dirty="0" smtClean="0"/>
              <a:t> СОШ, Комсомольский ДС, Березка ДС, </a:t>
            </a:r>
            <a:r>
              <a:rPr lang="ru-RU" sz="2800" dirty="0" err="1" smtClean="0"/>
              <a:t>Беляйская</a:t>
            </a:r>
            <a:r>
              <a:rPr lang="ru-RU" sz="2800" dirty="0" smtClean="0"/>
              <a:t> ООШ, Березовская СОШ, </a:t>
            </a:r>
            <a:r>
              <a:rPr lang="ru-RU" sz="2800" dirty="0" err="1" smtClean="0"/>
              <a:t>Улу-Юльский</a:t>
            </a:r>
            <a:r>
              <a:rPr lang="ru-RU" sz="2800" dirty="0" smtClean="0"/>
              <a:t> ДС у них выше 90% наполняемости. Самое низкое наполняемость это ЦДОД всего 6% по техническим причинам. В остальных средний процент.  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Заголовок 34"/>
          <p:cNvSpPr>
            <a:spLocks noGrp="1"/>
          </p:cNvSpPr>
          <p:nvPr>
            <p:ph type="title"/>
          </p:nvPr>
        </p:nvSpPr>
        <p:spPr>
          <a:xfrm>
            <a:off x="499620" y="1046375"/>
            <a:ext cx="8342722" cy="1527142"/>
          </a:xfrm>
        </p:spPr>
        <p:txBody>
          <a:bodyPr>
            <a:noAutofit/>
          </a:bodyPr>
          <a:lstStyle/>
          <a:p>
            <a:r>
              <a:rPr lang="ru-RU" sz="2400" dirty="0" smtClean="0"/>
              <a:t>Мониторинг наполняемости сайтов на 05.03.2019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11085" y="2264266"/>
          <a:ext cx="8333293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2027" y="1131216"/>
            <a:ext cx="7839635" cy="4317477"/>
          </a:xfrm>
        </p:spPr>
        <p:txBody>
          <a:bodyPr>
            <a:noAutofit/>
          </a:bodyPr>
          <a:lstStyle/>
          <a:p>
            <a:r>
              <a:rPr lang="ru-RU" sz="1800" dirty="0" smtClean="0"/>
              <a:t>04 марта от разработчиков сайтов </a:t>
            </a:r>
            <a:r>
              <a:rPr lang="ru-RU" sz="1800" dirty="0" err="1" smtClean="0"/>
              <a:t>сайтыобразованию.рф</a:t>
            </a:r>
            <a:r>
              <a:rPr lang="ru-RU" sz="1800" dirty="0" smtClean="0"/>
              <a:t> пришел ответ по независимой оценки качества образование в котором было написано что кнопка на сайте по независимой оценки качества не соответствует с требованиями департамента образования Томской области и нет возможности взаимодействие с порталом государственных услуг. Таким образом было разработано инструкция в УО по наполнению независимой оценки качества образования. Которая расположена на сайте УО. </a:t>
            </a:r>
            <a:r>
              <a:rPr lang="ru-RU" sz="1800" dirty="0" smtClean="0"/>
              <a:t>По ней каждый родитель предварительно должен зарегистрироваться или (быть </a:t>
            </a:r>
            <a:r>
              <a:rPr lang="ru-RU" sz="1800" dirty="0" err="1" smtClean="0"/>
              <a:t>зарегистрированым</a:t>
            </a:r>
            <a:r>
              <a:rPr lang="ru-RU" sz="1800" dirty="0" smtClean="0"/>
              <a:t>) на портале государственных услуг затем уже проходить на сайт </a:t>
            </a:r>
            <a:r>
              <a:rPr lang="ru-RU" sz="1800" u="sng" dirty="0" smtClean="0">
                <a:hlinkClick r:id="rId2"/>
              </a:rPr>
              <a:t>https://</a:t>
            </a:r>
            <a:r>
              <a:rPr lang="ru-RU" sz="1800" u="sng" dirty="0" smtClean="0">
                <a:hlinkClick r:id="rId2"/>
              </a:rPr>
              <a:t>bus.gov.ru/pub/home</a:t>
            </a:r>
            <a:r>
              <a:rPr lang="ru-RU" sz="1800" u="sng" dirty="0" smtClean="0"/>
              <a:t> чтоб там оставить отзыв об ОО</a:t>
            </a:r>
            <a:r>
              <a:rPr lang="ru-RU" sz="1800" dirty="0" smtClean="0"/>
              <a:t>      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Оглавление</a:t>
            </a:r>
            <a:endParaRPr lang="ru-RU" dirty="0">
              <a:solidFill>
                <a:srgbClr val="C00000"/>
              </a:solidFill>
            </a:endParaRPr>
          </a:p>
        </p:txBody>
      </p:sp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1987242" y="1852680"/>
            <a:ext cx="5262562" cy="530225"/>
            <a:chOff x="1269" y="1296"/>
            <a:chExt cx="3315" cy="334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gray">
            <a:xfrm>
              <a:off x="1422" y="129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gray">
            <a:xfrm>
              <a:off x="1525" y="1342"/>
              <a:ext cx="305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dirty="0" smtClean="0">
                  <a:solidFill>
                    <a:srgbClr val="000000"/>
                  </a:solidFill>
                </a:rPr>
                <a:t>Проект «Цифровая образовательная среда»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7" name="Group 55"/>
            <p:cNvGrpSpPr>
              <a:grpSpLocks/>
            </p:cNvGrpSpPr>
            <p:nvPr/>
          </p:nvGrpSpPr>
          <p:grpSpPr bwMode="auto">
            <a:xfrm>
              <a:off x="1269" y="1324"/>
              <a:ext cx="266" cy="298"/>
              <a:chOff x="1415" y="1276"/>
              <a:chExt cx="266" cy="298"/>
            </a:xfrm>
          </p:grpSpPr>
          <p:grpSp>
            <p:nvGrpSpPr>
              <p:cNvPr id="8" name="Group 56"/>
              <p:cNvGrpSpPr>
                <a:grpSpLocks/>
              </p:cNvGrpSpPr>
              <p:nvPr/>
            </p:nvGrpSpPr>
            <p:grpSpPr bwMode="auto">
              <a:xfrm>
                <a:off x="1415" y="1276"/>
                <a:ext cx="266" cy="298"/>
                <a:chOff x="1415" y="1276"/>
                <a:chExt cx="266" cy="298"/>
              </a:xfrm>
            </p:grpSpPr>
            <p:pic>
              <p:nvPicPr>
                <p:cNvPr id="10" name="Picture 57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1" name="Oval 58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/>
                    </a:gs>
                    <a:gs pos="100000">
                      <a:srgbClr val="FF990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" name="Oval 59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>
                        <a:gamma/>
                        <a:shade val="63529"/>
                        <a:invGamma/>
                      </a:srgbClr>
                    </a:gs>
                    <a:gs pos="100000">
                      <a:srgbClr val="FF990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13" name="Picture 60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9" name="Text Box 61"/>
              <p:cNvSpPr txBox="1">
                <a:spLocks noChangeArrowheads="1"/>
              </p:cNvSpPr>
              <p:nvPr/>
            </p:nvSpPr>
            <p:spPr bwMode="gray">
              <a:xfrm>
                <a:off x="1441" y="12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FFFFFF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14" name="Group 93"/>
          <p:cNvGrpSpPr>
            <a:grpSpLocks/>
          </p:cNvGrpSpPr>
          <p:nvPr/>
        </p:nvGrpSpPr>
        <p:grpSpPr bwMode="auto">
          <a:xfrm>
            <a:off x="1985654" y="2614680"/>
            <a:ext cx="5070475" cy="549275"/>
            <a:chOff x="1268" y="1776"/>
            <a:chExt cx="3194" cy="346"/>
          </a:xfrm>
        </p:grpSpPr>
        <p:sp>
          <p:nvSpPr>
            <p:cNvPr id="15" name="AutoShape 13"/>
            <p:cNvSpPr>
              <a:spLocks noChangeArrowheads="1"/>
            </p:cNvSpPr>
            <p:nvPr/>
          </p:nvSpPr>
          <p:spPr bwMode="gray">
            <a:xfrm>
              <a:off x="1422" y="177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Text Box 21"/>
            <p:cNvSpPr txBox="1">
              <a:spLocks noChangeArrowheads="1"/>
            </p:cNvSpPr>
            <p:nvPr/>
          </p:nvSpPr>
          <p:spPr bwMode="gray">
            <a:xfrm>
              <a:off x="1525" y="1824"/>
              <a:ext cx="26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 dirty="0" smtClean="0">
                  <a:solidFill>
                    <a:srgbClr val="000000"/>
                  </a:solidFill>
                </a:rPr>
                <a:t>Сайты ОО Первомайского района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grpSp>
          <p:nvGrpSpPr>
            <p:cNvPr id="17" name="Group 62"/>
            <p:cNvGrpSpPr>
              <a:grpSpLocks/>
            </p:cNvGrpSpPr>
            <p:nvPr/>
          </p:nvGrpSpPr>
          <p:grpSpPr bwMode="auto">
            <a:xfrm>
              <a:off x="1268" y="1824"/>
              <a:ext cx="266" cy="298"/>
              <a:chOff x="1414" y="1776"/>
              <a:chExt cx="266" cy="298"/>
            </a:xfrm>
          </p:grpSpPr>
          <p:grpSp>
            <p:nvGrpSpPr>
              <p:cNvPr id="18" name="Group 63"/>
              <p:cNvGrpSpPr>
                <a:grpSpLocks/>
              </p:cNvGrpSpPr>
              <p:nvPr/>
            </p:nvGrpSpPr>
            <p:grpSpPr bwMode="auto">
              <a:xfrm>
                <a:off x="1414" y="1776"/>
                <a:ext cx="266" cy="298"/>
                <a:chOff x="1415" y="1276"/>
                <a:chExt cx="266" cy="298"/>
              </a:xfrm>
            </p:grpSpPr>
            <p:pic>
              <p:nvPicPr>
                <p:cNvPr id="20" name="Picture 64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1" name="Oval 65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/>
                    </a:gs>
                    <a:gs pos="100000">
                      <a:srgbClr val="FCF71A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" name="Oval 66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>
                        <a:gamma/>
                        <a:shade val="63529"/>
                        <a:invGamma/>
                      </a:srgbClr>
                    </a:gs>
                    <a:gs pos="100000">
                      <a:srgbClr val="FCF71A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23" name="Picture 67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19" name="Text Box 68"/>
              <p:cNvSpPr txBox="1">
                <a:spLocks noChangeArrowheads="1"/>
              </p:cNvSpPr>
              <p:nvPr/>
            </p:nvSpPr>
            <p:spPr bwMode="gray">
              <a:xfrm>
                <a:off x="1440" y="17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24" name="Group 94"/>
          <p:cNvGrpSpPr>
            <a:grpSpLocks/>
          </p:cNvGrpSpPr>
          <p:nvPr/>
        </p:nvGrpSpPr>
        <p:grpSpPr bwMode="auto">
          <a:xfrm>
            <a:off x="1988829" y="3362391"/>
            <a:ext cx="5067300" cy="600074"/>
            <a:chOff x="1270" y="2247"/>
            <a:chExt cx="3192" cy="378"/>
          </a:xfrm>
        </p:grpSpPr>
        <p:sp>
          <p:nvSpPr>
            <p:cNvPr id="25" name="AutoShape 23"/>
            <p:cNvSpPr>
              <a:spLocks noChangeArrowheads="1"/>
            </p:cNvSpPr>
            <p:nvPr/>
          </p:nvSpPr>
          <p:spPr bwMode="gray">
            <a:xfrm>
              <a:off x="1422" y="224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gray">
            <a:xfrm>
              <a:off x="1525" y="2295"/>
              <a:ext cx="263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400" dirty="0" smtClean="0">
                  <a:solidFill>
                    <a:srgbClr val="000000"/>
                  </a:solidFill>
                </a:rPr>
                <a:t>Независимая оценка качества образовательных организаций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grpSp>
          <p:nvGrpSpPr>
            <p:cNvPr id="27" name="Group 69"/>
            <p:cNvGrpSpPr>
              <a:grpSpLocks/>
            </p:cNvGrpSpPr>
            <p:nvPr/>
          </p:nvGrpSpPr>
          <p:grpSpPr bwMode="auto">
            <a:xfrm>
              <a:off x="1270" y="2294"/>
              <a:ext cx="266" cy="298"/>
              <a:chOff x="1416" y="2246"/>
              <a:chExt cx="266" cy="298"/>
            </a:xfrm>
          </p:grpSpPr>
          <p:sp>
            <p:nvSpPr>
              <p:cNvPr id="28" name="Text Box 70"/>
              <p:cNvSpPr txBox="1">
                <a:spLocks noChangeArrowheads="1"/>
              </p:cNvSpPr>
              <p:nvPr/>
            </p:nvSpPr>
            <p:spPr bwMode="gray">
              <a:xfrm>
                <a:off x="1435" y="226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  <p:grpSp>
            <p:nvGrpSpPr>
              <p:cNvPr id="29" name="Group 71"/>
              <p:cNvGrpSpPr>
                <a:grpSpLocks/>
              </p:cNvGrpSpPr>
              <p:nvPr/>
            </p:nvGrpSpPr>
            <p:grpSpPr bwMode="auto">
              <a:xfrm>
                <a:off x="1416" y="2246"/>
                <a:ext cx="266" cy="298"/>
                <a:chOff x="1415" y="1276"/>
                <a:chExt cx="266" cy="298"/>
              </a:xfrm>
            </p:grpSpPr>
            <p:pic>
              <p:nvPicPr>
                <p:cNvPr id="31" name="Picture 72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32" name="Oval 73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" name="Oval 74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>
                        <a:gamma/>
                        <a:shade val="63529"/>
                        <a:invGamma/>
                      </a:srgbClr>
                    </a:gs>
                    <a:gs pos="100000">
                      <a:srgbClr val="10E47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34" name="Picture 75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30" name="Text Box 76"/>
              <p:cNvSpPr txBox="1">
                <a:spLocks noChangeArrowheads="1"/>
              </p:cNvSpPr>
              <p:nvPr/>
            </p:nvSpPr>
            <p:spPr bwMode="gray">
              <a:xfrm>
                <a:off x="1442" y="226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Заголовок 34"/>
          <p:cNvSpPr>
            <a:spLocks noGrp="1"/>
          </p:cNvSpPr>
          <p:nvPr>
            <p:ph type="title"/>
          </p:nvPr>
        </p:nvSpPr>
        <p:spPr>
          <a:xfrm>
            <a:off x="518474" y="433634"/>
            <a:ext cx="8342722" cy="133773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0000"/>
                </a:solidFill>
              </a:rPr>
              <a:t>Проект «Цифровая образовательная среда»</a:t>
            </a:r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endParaRPr lang="ru-RU" dirty="0"/>
          </a:p>
        </p:txBody>
      </p:sp>
      <p:sp>
        <p:nvSpPr>
          <p:cNvPr id="36" name="Заголовок 34"/>
          <p:cNvSpPr txBox="1">
            <a:spLocks/>
          </p:cNvSpPr>
          <p:nvPr/>
        </p:nvSpPr>
        <p:spPr>
          <a:xfrm>
            <a:off x="490194" y="1715678"/>
            <a:ext cx="8342722" cy="4496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r>
              <a:rPr lang="ru-RU" sz="3200" dirty="0" smtClean="0"/>
              <a:t>Цель и показатели муниципального проекта</a:t>
            </a:r>
          </a:p>
          <a:p>
            <a:r>
              <a:rPr lang="ru-RU" sz="3200" dirty="0" smtClean="0"/>
              <a:t> </a:t>
            </a:r>
          </a:p>
          <a:p>
            <a:r>
              <a:rPr lang="ru-RU" sz="3200" dirty="0" smtClean="0"/>
              <a:t>Создание условий для внедрения к 2024 году современной и безопасной цифровой образовательной среды, обеспечивающей формирование ценности к саморазвитию и самообразованию у обучающихся образовательных организаций всех видов и уровней, путем обновления информационно-коммуникационной инфраструктуры, подготовки кадров, создания федеральной цифровой платформы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Заголовок 34"/>
          <p:cNvSpPr>
            <a:spLocks noGrp="1"/>
          </p:cNvSpPr>
          <p:nvPr>
            <p:ph type="title"/>
          </p:nvPr>
        </p:nvSpPr>
        <p:spPr>
          <a:xfrm>
            <a:off x="461913" y="1253766"/>
            <a:ext cx="8342722" cy="1187776"/>
          </a:xfrm>
        </p:spPr>
        <p:txBody>
          <a:bodyPr>
            <a:noAutofit/>
          </a:bodyPr>
          <a:lstStyle/>
          <a:p>
            <a:r>
              <a:rPr lang="ru-RU" sz="1200" dirty="0" smtClean="0"/>
              <a:t>Доля образовательных организаций, расположенных на территории</a:t>
            </a:r>
            <a:r>
              <a:rPr lang="ru-RU" sz="1200" i="1" dirty="0" smtClean="0"/>
              <a:t> </a:t>
            </a:r>
            <a:r>
              <a:rPr lang="ru-RU" sz="1200" dirty="0" smtClean="0"/>
              <a:t>Первомайского района обеспеченных Интернет-соединением со скоростью соединения не менее 50Мб/</a:t>
            </a:r>
            <a:r>
              <a:rPr lang="en-US" sz="1200" dirty="0" smtClean="0"/>
              <a:t>c</a:t>
            </a:r>
            <a:r>
              <a:rPr lang="ru-RU" sz="1200" dirty="0" smtClean="0"/>
              <a:t>, а также гарантированным </a:t>
            </a:r>
            <a:r>
              <a:rPr lang="ru-RU" sz="1200" dirty="0" err="1" smtClean="0"/>
              <a:t>Интернет-трафиком</a:t>
            </a:r>
            <a:r>
              <a:rPr lang="ru-RU" sz="1200" dirty="0" smtClean="0"/>
              <a:t>, процент Динамика показателя, а также методика его расчета, будет уточнена совместно с </a:t>
            </a:r>
            <a:r>
              <a:rPr lang="ru-RU" sz="1200" dirty="0" err="1" smtClean="0"/>
              <a:t>Минкомсвязи</a:t>
            </a:r>
            <a:r>
              <a:rPr lang="ru-RU" sz="1200" dirty="0" smtClean="0"/>
              <a:t> России к февралю 2019 года</a:t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en-US" sz="1200" dirty="0" smtClean="0">
                <a:solidFill>
                  <a:srgbClr val="000000"/>
                </a:solidFill>
              </a:rPr>
              <a:t/>
            </a:r>
            <a:br>
              <a:rPr lang="en-US" sz="1200" dirty="0" smtClean="0">
                <a:solidFill>
                  <a:srgbClr val="000000"/>
                </a:solidFill>
              </a:rPr>
            </a:br>
            <a:endParaRPr lang="ru-RU" sz="12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260050" y="226426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Заголовок 34"/>
          <p:cNvSpPr>
            <a:spLocks noGrp="1"/>
          </p:cNvSpPr>
          <p:nvPr>
            <p:ph type="title"/>
          </p:nvPr>
        </p:nvSpPr>
        <p:spPr>
          <a:xfrm>
            <a:off x="461913" y="1253766"/>
            <a:ext cx="8342722" cy="1187776"/>
          </a:xfrm>
        </p:spPr>
        <p:txBody>
          <a:bodyPr>
            <a:noAutofit/>
          </a:bodyPr>
          <a:lstStyle/>
          <a:p>
            <a:r>
              <a:rPr lang="ru-RU" sz="1200" dirty="0" smtClean="0"/>
              <a:t>Доля образовательных организаций  Первомайского района, реализующих образовательные программы общего образования в которых внедрена целевая модель цифровой образовательной среды. </a:t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en-US" sz="1200" dirty="0" smtClean="0">
                <a:solidFill>
                  <a:srgbClr val="000000"/>
                </a:solidFill>
              </a:rPr>
              <a:t/>
            </a:r>
            <a:br>
              <a:rPr lang="en-US" sz="1200" dirty="0" smtClean="0">
                <a:solidFill>
                  <a:srgbClr val="000000"/>
                </a:solidFill>
              </a:rPr>
            </a:br>
            <a:endParaRPr lang="ru-RU" sz="12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260050" y="226426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Заголовок 34"/>
          <p:cNvSpPr>
            <a:spLocks noGrp="1"/>
          </p:cNvSpPr>
          <p:nvPr>
            <p:ph type="title"/>
          </p:nvPr>
        </p:nvSpPr>
        <p:spPr>
          <a:xfrm>
            <a:off x="461913" y="1197203"/>
            <a:ext cx="8342722" cy="1527142"/>
          </a:xfrm>
        </p:spPr>
        <p:txBody>
          <a:bodyPr>
            <a:noAutofit/>
          </a:bodyPr>
          <a:lstStyle/>
          <a:p>
            <a:r>
              <a:rPr lang="ru-RU" sz="1200" dirty="0" smtClean="0"/>
              <a:t>Доля обучающихся, для которых формируется цифровой образовательный профиль и индивидуальный план обучения (персональная траектория обучения) с использованием федеральной информационно-сервисной платформы цифровой образовательной среды (федеральных цифровых платформ, информационных систем и ресурсов), между которыми обеспечено информационное взаимодействие, в общем числе обучающихся по указанным программам, процент Методика расчета показателей утверждается решением проектного комитета</a:t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en-US" sz="1200" dirty="0" smtClean="0">
                <a:solidFill>
                  <a:srgbClr val="000000"/>
                </a:solidFill>
              </a:rPr>
              <a:t/>
            </a:r>
            <a:br>
              <a:rPr lang="en-US" sz="1200" dirty="0" smtClean="0">
                <a:solidFill>
                  <a:srgbClr val="000000"/>
                </a:solidFill>
              </a:rPr>
            </a:br>
            <a:endParaRPr lang="ru-RU" sz="12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260050" y="226426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Заголовок 34"/>
          <p:cNvSpPr>
            <a:spLocks noGrp="1"/>
          </p:cNvSpPr>
          <p:nvPr>
            <p:ph type="title"/>
          </p:nvPr>
        </p:nvSpPr>
        <p:spPr>
          <a:xfrm>
            <a:off x="499620" y="1046375"/>
            <a:ext cx="8342722" cy="1527142"/>
          </a:xfrm>
        </p:spPr>
        <p:txBody>
          <a:bodyPr>
            <a:noAutofit/>
          </a:bodyPr>
          <a:lstStyle/>
          <a:p>
            <a:r>
              <a:rPr lang="ru-RU" sz="1200" dirty="0" smtClean="0"/>
              <a:t>Доля образовательных организаций, осуществляющих образовательную деятельность с использованием федеральной информационно-сервисной платформы цифровой образовательной среды (федеральных цифровых платформ. информационных систем и ресурсов), между которыми обеспечено информационное взаимодействие, в общем числе образовательных организаций процент Методика расчета показателей утверждается решением проектного </a:t>
            </a:r>
            <a:r>
              <a:rPr lang="ru-RU" sz="1200" dirty="0" smtClean="0"/>
              <a:t>комитета</a:t>
            </a:r>
            <a:endParaRPr lang="ru-RU" sz="12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260050" y="226426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Заголовок 34"/>
          <p:cNvSpPr>
            <a:spLocks noGrp="1"/>
          </p:cNvSpPr>
          <p:nvPr>
            <p:ph type="title"/>
          </p:nvPr>
        </p:nvSpPr>
        <p:spPr>
          <a:xfrm>
            <a:off x="499620" y="1046375"/>
            <a:ext cx="8342722" cy="1527142"/>
          </a:xfrm>
        </p:spPr>
        <p:txBody>
          <a:bodyPr>
            <a:noAutofit/>
          </a:bodyPr>
          <a:lstStyle/>
          <a:p>
            <a:r>
              <a:rPr lang="ru-RU" sz="1200" dirty="0" smtClean="0"/>
              <a:t>Доля обучающихся общего образования использующих федеральную информационно-сервисную платформу цифровой образовательной среды (федеральные цифровые платформы, информационные системы и ресурсы) для «горизонтального» обучения и неформального образования</a:t>
            </a:r>
            <a:r>
              <a:rPr lang="ru-RU" sz="1200" baseline="30000" dirty="0" smtClean="0"/>
              <a:t> </a:t>
            </a:r>
            <a:r>
              <a:rPr lang="ru-RU" sz="1200" dirty="0" smtClean="0"/>
              <a:t>, процент Методика расчета показателей утверждается решением проектного комитета</a:t>
            </a:r>
            <a:endParaRPr lang="ru-RU" sz="12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260050" y="226426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Заголовок 34"/>
          <p:cNvSpPr>
            <a:spLocks noGrp="1"/>
          </p:cNvSpPr>
          <p:nvPr>
            <p:ph type="title"/>
          </p:nvPr>
        </p:nvSpPr>
        <p:spPr>
          <a:xfrm>
            <a:off x="499620" y="1046375"/>
            <a:ext cx="8342722" cy="1527142"/>
          </a:xfrm>
        </p:spPr>
        <p:txBody>
          <a:bodyPr>
            <a:noAutofit/>
          </a:bodyPr>
          <a:lstStyle/>
          <a:p>
            <a:r>
              <a:rPr lang="ru-RU" sz="1200" dirty="0" smtClean="0"/>
              <a:t>Доля педагогических работников общего образования, прошедших повышение квалификации в рамках периодической аттестации в цифровой форме с использованием информационного ресурса «одного окна» («Современная цифровая образовательная среда в Российской Федерации»), процент Методика расчета показателей утверждается решением проектного комитета</a:t>
            </a:r>
            <a:br>
              <a:rPr lang="ru-RU" sz="1200" dirty="0" smtClean="0"/>
            </a:br>
            <a:endParaRPr lang="ru-RU" sz="12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260050" y="226426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83546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</TotalTime>
  <Words>552</Words>
  <Application>Microsoft Office PowerPoint</Application>
  <PresentationFormat>Экран (4:3)</PresentationFormat>
  <Paragraphs>27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Развитие цифровой образовательной среды в ОО Первомайского района</vt:lpstr>
      <vt:lpstr>Оглавление</vt:lpstr>
      <vt:lpstr>Проект «Цифровая образовательная среда» </vt:lpstr>
      <vt:lpstr>Доля образовательных организаций, расположенных на территории Первомайского района обеспеченных Интернет-соединением со скоростью соединения не менее 50Мб/c, а также гарантированным Интернет-трафиком, процент Динамика показателя, а также методика его расчета, будет уточнена совместно с Минкомсвязи России к февралю 2019 года   </vt:lpstr>
      <vt:lpstr>Доля образовательных организаций  Первомайского района, реализующих образовательные программы общего образования в которых внедрена целевая модель цифровой образовательной среды.    </vt:lpstr>
      <vt:lpstr>Доля обучающихся, для которых формируется цифровой образовательный профиль и индивидуальный план обучения (персональная траектория обучения) с использованием федеральной информационно-сервисной платформы цифровой образовательной среды (федеральных цифровых платформ, информационных систем и ресурсов), между которыми обеспечено информационное взаимодействие, в общем числе обучающихся по указанным программам, процент Методика расчета показателей утверждается решением проектного комитета    </vt:lpstr>
      <vt:lpstr>Доля образовательных организаций, осуществляющих образовательную деятельность с использованием федеральной информационно-сервисной платформы цифровой образовательной среды (федеральных цифровых платформ. информационных систем и ресурсов), между которыми обеспечено информационное взаимодействие, в общем числе образовательных организаций процент Методика расчета показателей утверждается решением проектного комитета</vt:lpstr>
      <vt:lpstr>Доля обучающихся общего образования использующих федеральную информационно-сервисную платформу цифровой образовательной среды (федеральные цифровые платформы, информационные системы и ресурсы) для «горизонтального» обучения и неформального образования , процент Методика расчета показателей утверждается решением проектного комитета</vt:lpstr>
      <vt:lpstr>Доля педагогических работников общего образования, прошедших повышение квалификации в рамках периодической аттестации в цифровой форме с использованием информационного ресурса «одного окна» («Современная цифровая образовательная среда в Российской Федерации»), процент Методика расчета показателей утверждается решением проектного комитета </vt:lpstr>
      <vt:lpstr>2019 год Не менее чем 20 % образовательных организаций, расположенных на территории Первомайского района, обновили информационное наполнение и функциональные возможности открытых и общедоступных информационных ресурсов </vt:lpstr>
      <vt:lpstr>Сайты образовательных учреждений Первомайского района</vt:lpstr>
      <vt:lpstr>Мониторинг сайтов производится посредством «кабинета проверяющего» доступ к которому имеет управление образования. В нем можно отследить недостающие материалы на сайтах ОО общий процентом наполняемости в разделе «сведений образовательных организаций», который является основой сайта и имеет некоторые требования наполняемости. </vt:lpstr>
      <vt:lpstr>По состоянию мониторинга от 05.03.2019 года результат следующий. Лидерами по наполнению являются Аргат-Юльская СОШ, Комсомольский ДС, Березка ДС, Беляйская ООШ, Березовская СОШ, Улу-Юльский ДС у них выше 90% наполняемости. Самое низкое наполняемость это ЦДОД всего 6% по техническим причинам. В остальных средний процент.   </vt:lpstr>
      <vt:lpstr>Мониторинг наполняемости сайтов на 05.03.2019  </vt:lpstr>
      <vt:lpstr>04 марта от разработчиков сайтов сайтыобразованию.рф пришел ответ по независимой оценки качества образование в котором было написано что кнопка на сайте по независимой оценки качества не соответствует с требованиями департамента образования Томской области и нет возможности взаимодействие с порталом государственных услуг. Таким образом было разработано инструкция в УО по наполнению независимой оценки качества образования. Которая расположена на сайте УО. По ней каждый родитель предварительно должен зарегистрироваться или (быть зарегистрированым) на портале государственных услуг затем уже проходить на сайт https://bus.gov.ru/pub/home чтоб там оставить отзыв об ОО       </vt:lpstr>
    </vt:vector>
  </TitlesOfParts>
  <Company>PJSC "New Engineering Technologies"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Ser</cp:lastModifiedBy>
  <cp:revision>52</cp:revision>
  <dcterms:created xsi:type="dcterms:W3CDTF">2016-11-18T14:12:19Z</dcterms:created>
  <dcterms:modified xsi:type="dcterms:W3CDTF">2019-03-05T03:36:54Z</dcterms:modified>
</cp:coreProperties>
</file>