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319"/>
    <a:srgbClr val="173A8D"/>
    <a:srgbClr val="003374"/>
    <a:srgbClr val="C9A093"/>
    <a:srgbClr val="F1F1F1"/>
    <a:srgbClr val="385592"/>
    <a:srgbClr val="3A5896"/>
    <a:srgbClr val="1D3C7A"/>
    <a:srgbClr val="213969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охвата ОО интернет соединением свыше 50 Мб/с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охвата ОО интернет соединением свыше 50 Мб/с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охвата ОО интернет соединением свыше 50 Мб/с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охвата ОО интернет соединением свыше 50 Мб/с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охвата ОО интернет соединением свыше 50 Мб/с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охвата ОО интернет соединением свыше 50 Мб/с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hape val="box"/>
        <c:axId val="70973696"/>
        <c:axId val="74034176"/>
        <c:axId val="0"/>
      </c:bar3DChart>
      <c:catAx>
        <c:axId val="70973696"/>
        <c:scaling>
          <c:orientation val="minMax"/>
        </c:scaling>
        <c:axPos val="b"/>
        <c:tickLblPos val="nextTo"/>
        <c:crossAx val="74034176"/>
        <c:crosses val="autoZero"/>
        <c:auto val="1"/>
        <c:lblAlgn val="ctr"/>
        <c:lblOffset val="100"/>
      </c:catAx>
      <c:valAx>
        <c:axId val="74034176"/>
        <c:scaling>
          <c:orientation val="minMax"/>
        </c:scaling>
        <c:axPos val="l"/>
        <c:majorGridlines/>
        <c:numFmt formatCode="General" sourceLinked="1"/>
        <c:tickLblPos val="nextTo"/>
        <c:crossAx val="70973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hape val="box"/>
        <c:axId val="99808384"/>
        <c:axId val="99810304"/>
        <c:axId val="0"/>
      </c:bar3DChart>
      <c:catAx>
        <c:axId val="99808384"/>
        <c:scaling>
          <c:orientation val="minMax"/>
        </c:scaling>
        <c:axPos val="b"/>
        <c:tickLblPos val="nextTo"/>
        <c:crossAx val="99810304"/>
        <c:crosses val="autoZero"/>
        <c:auto val="1"/>
        <c:lblAlgn val="ctr"/>
        <c:lblOffset val="100"/>
      </c:catAx>
      <c:valAx>
        <c:axId val="99810304"/>
        <c:scaling>
          <c:orientation val="minMax"/>
        </c:scaling>
        <c:axPos val="l"/>
        <c:majorGridlines/>
        <c:numFmt formatCode="General" sourceLinked="1"/>
        <c:tickLblPos val="nextTo"/>
        <c:crossAx val="99808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hape val="box"/>
        <c:axId val="107223680"/>
        <c:axId val="84070784"/>
        <c:axId val="0"/>
      </c:bar3DChart>
      <c:catAx>
        <c:axId val="107223680"/>
        <c:scaling>
          <c:orientation val="minMax"/>
        </c:scaling>
        <c:axPos val="b"/>
        <c:tickLblPos val="nextTo"/>
        <c:crossAx val="84070784"/>
        <c:crosses val="autoZero"/>
        <c:auto val="1"/>
        <c:lblAlgn val="ctr"/>
        <c:lblOffset val="100"/>
      </c:catAx>
      <c:valAx>
        <c:axId val="84070784"/>
        <c:scaling>
          <c:orientation val="minMax"/>
        </c:scaling>
        <c:axPos val="l"/>
        <c:majorGridlines/>
        <c:numFmt formatCode="General" sourceLinked="1"/>
        <c:tickLblPos val="nextTo"/>
        <c:crossAx val="1072236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hape val="box"/>
        <c:axId val="108518400"/>
        <c:axId val="108525056"/>
        <c:axId val="0"/>
      </c:bar3DChart>
      <c:catAx>
        <c:axId val="108518400"/>
        <c:scaling>
          <c:orientation val="minMax"/>
        </c:scaling>
        <c:axPos val="b"/>
        <c:tickLblPos val="nextTo"/>
        <c:crossAx val="108525056"/>
        <c:crosses val="autoZero"/>
        <c:auto val="1"/>
        <c:lblAlgn val="ctr"/>
        <c:lblOffset val="100"/>
      </c:catAx>
      <c:valAx>
        <c:axId val="108525056"/>
        <c:scaling>
          <c:orientation val="minMax"/>
        </c:scaling>
        <c:axPos val="l"/>
        <c:majorGridlines/>
        <c:numFmt formatCode="General" sourceLinked="1"/>
        <c:tickLblPos val="nextTo"/>
        <c:crossAx val="108518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hape val="box"/>
        <c:axId val="114766592"/>
        <c:axId val="114768128"/>
        <c:axId val="0"/>
      </c:bar3DChart>
      <c:catAx>
        <c:axId val="114766592"/>
        <c:scaling>
          <c:orientation val="minMax"/>
        </c:scaling>
        <c:axPos val="b"/>
        <c:tickLblPos val="nextTo"/>
        <c:crossAx val="114768128"/>
        <c:crosses val="autoZero"/>
        <c:auto val="1"/>
        <c:lblAlgn val="ctr"/>
        <c:lblOffset val="100"/>
      </c:catAx>
      <c:valAx>
        <c:axId val="114768128"/>
        <c:scaling>
          <c:orientation val="minMax"/>
        </c:scaling>
        <c:axPos val="l"/>
        <c:majorGridlines/>
        <c:numFmt formatCode="General" sourceLinked="1"/>
        <c:tickLblPos val="nextTo"/>
        <c:crossAx val="114766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hape val="box"/>
        <c:axId val="115115136"/>
        <c:axId val="115116672"/>
        <c:axId val="0"/>
      </c:bar3DChart>
      <c:catAx>
        <c:axId val="115115136"/>
        <c:scaling>
          <c:orientation val="minMax"/>
        </c:scaling>
        <c:axPos val="b"/>
        <c:tickLblPos val="nextTo"/>
        <c:crossAx val="115116672"/>
        <c:crosses val="autoZero"/>
        <c:auto val="1"/>
        <c:lblAlgn val="ctr"/>
        <c:lblOffset val="100"/>
      </c:catAx>
      <c:valAx>
        <c:axId val="115116672"/>
        <c:scaling>
          <c:orientation val="minMax"/>
        </c:scaling>
        <c:axPos val="l"/>
        <c:majorGridlines/>
        <c:numFmt formatCode="General" sourceLinked="1"/>
        <c:tickLblPos val="nextTo"/>
        <c:crossAx val="115115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Сергеевская СОШ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туендатская ООШ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Родничек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Альмяковская ООШ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Аргат-Юльская СОШ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Светлячок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Сказка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Комсомольский дс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березка дс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Улу-Юльский дс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ЦДОД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Беляйская ООШ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Березовская СОШ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Лист1!$N$2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Ежинская ООШ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Лист1!$O$2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Комсомольская СОШ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Лист1!$P$2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Куяновская СОШ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Лист1!$Q$2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6"/>
          <c:order val="16"/>
          <c:tx>
            <c:strRef>
              <c:f>Лист1!$R$1</c:f>
              <c:strCache>
                <c:ptCount val="1"/>
                <c:pt idx="0">
                  <c:v>Ореховская СОШ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Лист1!$R$2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</c:ser>
        <c:ser>
          <c:idx val="17"/>
          <c:order val="17"/>
          <c:tx>
            <c:strRef>
              <c:f>Лист1!$S$1</c:f>
              <c:strCache>
                <c:ptCount val="1"/>
                <c:pt idx="0">
                  <c:v>Новый ООШ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Лист1!$S$2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</c:ser>
        <c:ser>
          <c:idx val="18"/>
          <c:order val="18"/>
          <c:tx>
            <c:strRef>
              <c:f>Лист1!$T$1</c:f>
              <c:strCache>
                <c:ptCount val="1"/>
                <c:pt idx="0">
                  <c:v>Торбеевская ООШ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Лист1!$T$2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19"/>
          <c:order val="19"/>
          <c:tx>
            <c:strRef>
              <c:f>Лист1!$U$1</c:f>
              <c:strCache>
                <c:ptCount val="1"/>
                <c:pt idx="0">
                  <c:v>ДЮСШ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процент наполнение раздела  "сведений об образовательной организаций"</c:v>
                </c:pt>
              </c:strCache>
            </c:strRef>
          </c:cat>
          <c:val>
            <c:numRef>
              <c:f>Лист1!$U$2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</c:ser>
        <c:shape val="box"/>
        <c:axId val="89391872"/>
        <c:axId val="89393408"/>
        <c:axId val="0"/>
      </c:bar3DChart>
      <c:catAx>
        <c:axId val="89391872"/>
        <c:scaling>
          <c:orientation val="minMax"/>
        </c:scaling>
        <c:axPos val="b"/>
        <c:tickLblPos val="nextTo"/>
        <c:crossAx val="89393408"/>
        <c:crosses val="autoZero"/>
        <c:auto val="1"/>
        <c:lblAlgn val="ctr"/>
        <c:lblOffset val="100"/>
      </c:catAx>
      <c:valAx>
        <c:axId val="89393408"/>
        <c:scaling>
          <c:orientation val="minMax"/>
        </c:scaling>
        <c:axPos val="l"/>
        <c:majorGridlines/>
        <c:numFmt formatCode="General" sourceLinked="1"/>
        <c:tickLblPos val="nextTo"/>
        <c:crossAx val="8939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87998957914959"/>
          <c:y val="7.5172244094488198E-3"/>
          <c:w val="0.11697596616367623"/>
          <c:h val="0.98184055118110236"/>
        </c:manualLayout>
      </c:layout>
      <c:txPr>
        <a:bodyPr/>
        <a:lstStyle/>
        <a:p>
          <a:pPr>
            <a:defRPr sz="7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us.gov.ru/pub/ho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9144000" cy="163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57840" y="4402348"/>
            <a:ext cx="7381188" cy="68726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Развитие цифровой образовательной среды в ОО Первомайского района</a:t>
            </a:r>
            <a:endParaRPr lang="en-US" sz="4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175" y="1234912"/>
            <a:ext cx="7839635" cy="43174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2019 год </a:t>
            </a:r>
            <a:r>
              <a:rPr lang="ru-RU" dirty="0" smtClean="0"/>
              <a:t>Не менее чем 20 % образовательных организаций, расположенных на территории</a:t>
            </a:r>
            <a:r>
              <a:rPr lang="ru-RU" i="1" dirty="0" smtClean="0"/>
              <a:t> </a:t>
            </a:r>
            <a:r>
              <a:rPr lang="ru-RU" dirty="0" smtClean="0"/>
              <a:t>Первомайского района, обновили информационное наполнение и функциональные возможности открытых и общедоступных информационных ресурсов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613" y="1253766"/>
            <a:ext cx="7839635" cy="13377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Сайты образовательных учреждений Первомайского района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58905" y="2846895"/>
            <a:ext cx="7839635" cy="3139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3600" dirty="0" smtClean="0"/>
              <a:t>В Первомайском районе 22 Образовательный организации 20 из которых перешли на новую платформу сайта с более высоким уровнем домена </a:t>
            </a:r>
            <a:r>
              <a:rPr lang="ru-RU" sz="3600" dirty="0" err="1" smtClean="0"/>
              <a:t>сайтыобразованию.рф</a:t>
            </a:r>
            <a:r>
              <a:rPr lang="ru-RU" sz="3600" dirty="0" smtClean="0"/>
              <a:t> на платформе Всероссийского проекта «Сайты для образовательных организаций». Поводом для перехода на новые сайты был переход на Российское программное обеспечение и проект «Цифровая образовательная среда» в котором одно из направлений является обновление информационных ресурсов в сети интернет.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198" y="1197204"/>
            <a:ext cx="7839635" cy="3780149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Мониторинг сайтов производится посредством «кабинета проверяющего» доступ к которому имеет управление образования. В нем можно отследить недостающие материалы на сайтах ОО общий процентом наполняемости в разделе «сведений образовательных организаций», который является основой сайта и имеет некоторые требования наполняемости. 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321" y="942682"/>
            <a:ext cx="7839635" cy="394983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 состоянию мониторинга от 05.03.2019 года результат следующий. Лидерами по наполнению являются </a:t>
            </a:r>
            <a:r>
              <a:rPr lang="ru-RU" sz="2800" dirty="0" err="1" smtClean="0"/>
              <a:t>Аргат-Юльская</a:t>
            </a:r>
            <a:r>
              <a:rPr lang="ru-RU" sz="2800" dirty="0" smtClean="0"/>
              <a:t> СОШ, Комсомольский ДС, Березка ДС, </a:t>
            </a:r>
            <a:r>
              <a:rPr lang="ru-RU" sz="2800" dirty="0" err="1" smtClean="0"/>
              <a:t>Беляйская</a:t>
            </a:r>
            <a:r>
              <a:rPr lang="ru-RU" sz="2800" dirty="0" smtClean="0"/>
              <a:t> ООШ, Березовская СОШ, </a:t>
            </a:r>
            <a:r>
              <a:rPr lang="ru-RU" sz="2800" dirty="0" err="1" smtClean="0"/>
              <a:t>Улу-Юльский</a:t>
            </a:r>
            <a:r>
              <a:rPr lang="ru-RU" sz="2800" dirty="0" smtClean="0"/>
              <a:t> ДС у них выше 90% наполняемости. Самое низкое наполняемость это ЦДОД всего 6% по техническим причинам. В остальных средний процент. 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499620" y="1046375"/>
            <a:ext cx="8342722" cy="1527142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Мониторинг наполняемости сайтов на 05.03.2019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11085" y="2264266"/>
          <a:ext cx="833329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027" y="1131216"/>
            <a:ext cx="7839635" cy="4317477"/>
          </a:xfrm>
        </p:spPr>
        <p:txBody>
          <a:bodyPr>
            <a:noAutofit/>
          </a:bodyPr>
          <a:lstStyle/>
          <a:p>
            <a:r>
              <a:rPr lang="ru-RU" sz="1800" dirty="0" smtClean="0"/>
              <a:t>04 марта от разработчиков сайтов </a:t>
            </a:r>
            <a:r>
              <a:rPr lang="ru-RU" sz="1800" dirty="0" err="1" smtClean="0"/>
              <a:t>сайтыобразованию.рф</a:t>
            </a:r>
            <a:r>
              <a:rPr lang="ru-RU" sz="1800" dirty="0" smtClean="0"/>
              <a:t> пришел ответ по независимой оценки качества образование в котором было написано что кнопка на сайте по независимой оценки качества не соответствует с требованиями департамента образования Томской области и нет возможности взаимодействие с порталом государственных услуг. Таким образом было разработано инструкция в УО по наполнению независимой оценки качества образования. Которая расположена на сайте УО. </a:t>
            </a:r>
            <a:r>
              <a:rPr lang="ru-RU" sz="1800" dirty="0" smtClean="0"/>
              <a:t>По ней каждый родитель предварительно должен зарегистрироваться или (быть </a:t>
            </a:r>
            <a:r>
              <a:rPr lang="ru-RU" sz="1800" dirty="0" err="1" smtClean="0"/>
              <a:t>зарегистрированым</a:t>
            </a:r>
            <a:r>
              <a:rPr lang="ru-RU" sz="1800" dirty="0" smtClean="0"/>
              <a:t>) на портале государственных услуг затем уже проходить на сайт </a:t>
            </a:r>
            <a:r>
              <a:rPr lang="ru-RU" sz="1800" u="sng" dirty="0" smtClean="0">
                <a:hlinkClick r:id="rId2"/>
              </a:rPr>
              <a:t>https://</a:t>
            </a:r>
            <a:r>
              <a:rPr lang="ru-RU" sz="1800" u="sng" dirty="0" smtClean="0">
                <a:hlinkClick r:id="rId2"/>
              </a:rPr>
              <a:t>bus.gov.ru/pub/home</a:t>
            </a:r>
            <a:r>
              <a:rPr lang="ru-RU" sz="1800" u="sng" dirty="0" smtClean="0"/>
              <a:t> чтоб там оставить отзыв об ОО</a:t>
            </a:r>
            <a:r>
              <a:rPr lang="ru-RU" sz="1800" dirty="0" smtClean="0"/>
              <a:t>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Оглавление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1987242" y="1852680"/>
            <a:ext cx="5262562" cy="530225"/>
            <a:chOff x="1269" y="1296"/>
            <a:chExt cx="3315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30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rgbClr val="000000"/>
                  </a:solidFill>
                </a:rPr>
                <a:t>Проект «Цифровая образовательная среда»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1985654" y="261468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Сайты ОО Первомайского района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1988829" y="3362391"/>
            <a:ext cx="5067300" cy="600074"/>
            <a:chOff x="1270" y="2247"/>
            <a:chExt cx="3192" cy="378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1400" dirty="0" smtClean="0">
                  <a:solidFill>
                    <a:srgbClr val="000000"/>
                  </a:solidFill>
                </a:rPr>
                <a:t>Независимая оценка качества образовательных организаций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518474" y="433634"/>
            <a:ext cx="8342722" cy="13377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0000"/>
                </a:solidFill>
              </a:rPr>
              <a:t>Проект «Цифровая образовательная среда»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36" name="Заголовок 34"/>
          <p:cNvSpPr txBox="1">
            <a:spLocks/>
          </p:cNvSpPr>
          <p:nvPr/>
        </p:nvSpPr>
        <p:spPr>
          <a:xfrm>
            <a:off x="490194" y="1715678"/>
            <a:ext cx="8342722" cy="4496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r>
              <a:rPr lang="ru-RU" sz="3200" dirty="0" smtClean="0"/>
              <a:t>Цель и показатели муниципального проекта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461913" y="1253766"/>
            <a:ext cx="8342722" cy="1187776"/>
          </a:xfrm>
        </p:spPr>
        <p:txBody>
          <a:bodyPr>
            <a:noAutofit/>
          </a:bodyPr>
          <a:lstStyle/>
          <a:p>
            <a:r>
              <a:rPr lang="ru-RU" sz="1200" dirty="0" smtClean="0"/>
              <a:t>Доля образовательных организаций, расположенных на территории</a:t>
            </a:r>
            <a:r>
              <a:rPr lang="ru-RU" sz="1200" i="1" dirty="0" smtClean="0"/>
              <a:t> </a:t>
            </a:r>
            <a:r>
              <a:rPr lang="ru-RU" sz="1200" dirty="0" smtClean="0"/>
              <a:t>Первомайского района обеспеченных Интернет-соединением со скоростью соединения не менее 50Мб/</a:t>
            </a:r>
            <a:r>
              <a:rPr lang="en-US" sz="1200" dirty="0" smtClean="0"/>
              <a:t>c</a:t>
            </a:r>
            <a:r>
              <a:rPr lang="ru-RU" sz="1200" dirty="0" smtClean="0"/>
              <a:t>, а также гарантированным </a:t>
            </a:r>
            <a:r>
              <a:rPr lang="ru-RU" sz="1200" dirty="0" err="1" smtClean="0"/>
              <a:t>Интернет-трафиком</a:t>
            </a:r>
            <a:r>
              <a:rPr lang="ru-RU" sz="1200" dirty="0" smtClean="0"/>
              <a:t>, процент Динамика показателя, а также методика его расчета, будет уточнена совместно с </a:t>
            </a:r>
            <a:r>
              <a:rPr lang="ru-RU" sz="1200" dirty="0" err="1" smtClean="0"/>
              <a:t>Минкомсвязи</a:t>
            </a:r>
            <a:r>
              <a:rPr lang="ru-RU" sz="1200" dirty="0" smtClean="0"/>
              <a:t> России к февралю 2019 года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endParaRPr lang="ru-RU" sz="1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60050" y="226426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461913" y="1253766"/>
            <a:ext cx="8342722" cy="1187776"/>
          </a:xfrm>
        </p:spPr>
        <p:txBody>
          <a:bodyPr>
            <a:noAutofit/>
          </a:bodyPr>
          <a:lstStyle/>
          <a:p>
            <a:r>
              <a:rPr lang="ru-RU" sz="1200" dirty="0" smtClean="0"/>
              <a:t>Доля образовательных организаций  Первомайского района, реализующих образовательные программы общего образования в которых внедрена целевая модель цифровой образовательной среды. 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endParaRPr lang="ru-RU" sz="1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60050" y="226426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461913" y="1197203"/>
            <a:ext cx="8342722" cy="1527142"/>
          </a:xfrm>
        </p:spPr>
        <p:txBody>
          <a:bodyPr>
            <a:noAutofit/>
          </a:bodyPr>
          <a:lstStyle/>
          <a:p>
            <a:r>
              <a:rPr lang="ru-RU" sz="1200" dirty="0" smtClean="0"/>
              <a:t>Доля обучающихся, для которых формируется цифровой образовательный профиль и индивидуальный план обучения (персональная траектория обучения) с использованием федеральной информационно-сервисной платформы цифровой образовательной среды (федеральных цифровых платформ, информационных систем и ресурсов), между которыми обеспечено информационное взаимодействие, в общем числе обучающихся по указанным программам, процент Методика расчета показателей утверждается решением проектного комитета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endParaRPr lang="ru-RU" sz="1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60050" y="226426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499620" y="1046375"/>
            <a:ext cx="8342722" cy="1527142"/>
          </a:xfrm>
        </p:spPr>
        <p:txBody>
          <a:bodyPr>
            <a:noAutofit/>
          </a:bodyPr>
          <a:lstStyle/>
          <a:p>
            <a:r>
              <a:rPr lang="ru-RU" sz="1200" dirty="0" smtClean="0"/>
              <a:t>Доля образовательных организаций, осуществляющих образовательную деятельность с использованием федеральной информационно-сервисной платформы цифровой образовательной среды (федеральных цифровых платформ. информационных систем и ресурсов), между которыми обеспечено информационное взаимодействие, в общем числе образовательных организаций процент Методика расчета показателей утверждается решением проектного </a:t>
            </a:r>
            <a:r>
              <a:rPr lang="ru-RU" sz="1200" dirty="0" smtClean="0"/>
              <a:t>комитета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60050" y="226426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499620" y="1046375"/>
            <a:ext cx="8342722" cy="1527142"/>
          </a:xfrm>
        </p:spPr>
        <p:txBody>
          <a:bodyPr>
            <a:noAutofit/>
          </a:bodyPr>
          <a:lstStyle/>
          <a:p>
            <a:r>
              <a:rPr lang="ru-RU" sz="1200" dirty="0" smtClean="0"/>
              <a:t>Доля обучающихся общего образования использующих федеральную информационно-сервисную платформу цифровой образовательной среды (федеральные цифровые платформы, информационные системы и ресурсы) для «горизонтального» обучения и неформального образования</a:t>
            </a:r>
            <a:r>
              <a:rPr lang="ru-RU" sz="1200" baseline="30000" dirty="0" smtClean="0"/>
              <a:t> </a:t>
            </a:r>
            <a:r>
              <a:rPr lang="ru-RU" sz="1200" dirty="0" smtClean="0"/>
              <a:t>, процент Методика расчета показателей утверждается решением проектного комитета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60050" y="226426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499620" y="1046375"/>
            <a:ext cx="8342722" cy="1527142"/>
          </a:xfrm>
        </p:spPr>
        <p:txBody>
          <a:bodyPr>
            <a:noAutofit/>
          </a:bodyPr>
          <a:lstStyle/>
          <a:p>
            <a:r>
              <a:rPr lang="ru-RU" sz="1200" dirty="0" smtClean="0"/>
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«одного окна» («Современная цифровая образовательная среда в Российской Федерации»), процент Методика расчета показателей утверждается решением проектного комитета</a:t>
            </a:r>
            <a:br>
              <a:rPr lang="ru-RU" sz="1200" dirty="0" smtClean="0"/>
            </a:br>
            <a:endParaRPr lang="ru-RU" sz="1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60050" y="226426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552</Words>
  <Application>Microsoft Office PowerPoint</Application>
  <PresentationFormat>Экран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Развитие цифровой образовательной среды в ОО Первомайского района</vt:lpstr>
      <vt:lpstr>Оглавление</vt:lpstr>
      <vt:lpstr>Проект «Цифровая образовательная среда» </vt:lpstr>
      <vt:lpstr>Доля образовательных организаций, расположенных на территории Первомайского района обеспеченных Интернет-соединением со скоростью соединения не менее 50Мб/c, а также гарантированным Интернет-трафиком, процент Динамика показателя, а также методика его расчета, будет уточнена совместно с Минкомсвязи России к февралю 2019 года   </vt:lpstr>
      <vt:lpstr>Доля образовательных организаций  Первомайского района, реализующих образовательные программы общего образования в которых внедрена целевая модель цифровой образовательной среды.    </vt:lpstr>
      <vt:lpstr>Доля обучающихся, для которых формируется цифровой образовательный профиль и индивидуальный план обучения (персональная траектория обучения) с использованием федеральной информационно-сервисной платформы цифровой образовательной среды (федеральных цифровых платформ, информационных систем и ресурсов), между которыми обеспечено информационное взаимодействие, в общем числе обучающихся по указанным программам, процент Методика расчета показателей утверждается решением проектного комитета    </vt:lpstr>
      <vt:lpstr>Доля образовательных организаций, осуществляющих образовательную деятельность с использованием федеральной информационно-сервисной платформы цифровой образовательной среды (федеральных цифровых платформ. информационных систем и ресурсов), между которыми обеспечено информационное взаимодействие, в общем числе образовательных организаций процент Методика расчета показателей утверждается решением проектного комитета</vt:lpstr>
      <vt:lpstr>Доля обучающихся общего образования использующих федеральную информационно-сервисную платформу цифровой образовательной среды (федеральные цифровые платформы, информационные системы и ресурсы) для «горизонтального» обучения и неформального образования , процент Методика расчета показателей утверждается решением проектного комитета</vt:lpstr>
      <vt:lpstr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«одного окна» («Современная цифровая образовательная среда в Российской Федерации»), процент Методика расчета показателей утверждается решением проектного комитета </vt:lpstr>
      <vt:lpstr>2019 год Не менее чем 20 % образовательных организаций, расположенных на территории Первомайского района, обновили информационное наполнение и функциональные возможности открытых и общедоступных информационных ресурсов </vt:lpstr>
      <vt:lpstr>Сайты образовательных учреждений Первомайского района</vt:lpstr>
      <vt:lpstr>Мониторинг сайтов производится посредством «кабинета проверяющего» доступ к которому имеет управление образования. В нем можно отследить недостающие материалы на сайтах ОО общий процентом наполняемости в разделе «сведений образовательных организаций», который является основой сайта и имеет некоторые требования наполняемости. </vt:lpstr>
      <vt:lpstr>По состоянию мониторинга от 05.03.2019 года результат следующий. Лидерами по наполнению являются Аргат-Юльская СОШ, Комсомольский ДС, Березка ДС, Беляйская ООШ, Березовская СОШ, Улу-Юльский ДС у них выше 90% наполняемости. Самое низкое наполняемость это ЦДОД всего 6% по техническим причинам. В остальных средний процент.   </vt:lpstr>
      <vt:lpstr>Мониторинг наполняемости сайтов на 05.03.2019  </vt:lpstr>
      <vt:lpstr>04 марта от разработчиков сайтов сайтыобразованию.рф пришел ответ по независимой оценки качества образование в котором было написано что кнопка на сайте по независимой оценки качества не соответствует с требованиями департамента образования Томской области и нет возможности взаимодействие с порталом государственных услуг. Таким образом было разработано инструкция в УО по наполнению независимой оценки качества образования. Которая расположена на сайте УО. По ней каждый родитель предварительно должен зарегистрироваться или (быть зарегистрированым) на портале государственных услуг затем уже проходить на сайт https://bus.gov.ru/pub/home чтоб там оставить отзыв об ОО       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Ser</cp:lastModifiedBy>
  <cp:revision>52</cp:revision>
  <dcterms:created xsi:type="dcterms:W3CDTF">2016-11-18T14:12:19Z</dcterms:created>
  <dcterms:modified xsi:type="dcterms:W3CDTF">2019-03-05T03:36:54Z</dcterms:modified>
</cp:coreProperties>
</file>