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Лист1!$B$31</c:f>
              <c:strCache>
                <c:ptCount val="1"/>
                <c:pt idx="0">
                  <c:v>Доля детей охваченных дополнительным образованием в возрасте от 5 до 18 лет </c:v>
                </c:pt>
              </c:strCache>
            </c:strRef>
          </c:tx>
          <c:cat>
            <c:numRef>
              <c:f>Лист1!$C$30:$H$30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Лист1!$C$31:$H$31</c:f>
              <c:numCache>
                <c:formatCode>0%</c:formatCode>
                <c:ptCount val="6"/>
                <c:pt idx="0">
                  <c:v>0.73</c:v>
                </c:pt>
                <c:pt idx="1">
                  <c:v>0.75</c:v>
                </c:pt>
                <c:pt idx="2">
                  <c:v>0.76</c:v>
                </c:pt>
                <c:pt idx="3">
                  <c:v>0.77</c:v>
                </c:pt>
                <c:pt idx="4" formatCode="0.00%">
                  <c:v>0.78500000000000003</c:v>
                </c:pt>
                <c:pt idx="5">
                  <c:v>0.8</c:v>
                </c:pt>
              </c:numCache>
            </c:numRef>
          </c:val>
        </c:ser>
        <c:ser>
          <c:idx val="1"/>
          <c:order val="1"/>
          <c:tx>
            <c:strRef>
              <c:f>Лист1!$B$32</c:f>
              <c:strCache>
                <c:ptCount val="1"/>
                <c:pt idx="0">
                  <c:v>( доля охвата детей ОВЗ от общего числа данной категории) </c:v>
                </c:pt>
              </c:strCache>
            </c:strRef>
          </c:tx>
          <c:cat>
            <c:numRef>
              <c:f>Лист1!$C$30:$H$30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Лист1!$C$32:$H$32</c:f>
              <c:numCache>
                <c:formatCode>0%</c:formatCode>
                <c:ptCount val="6"/>
                <c:pt idx="0">
                  <c:v>0.34</c:v>
                </c:pt>
                <c:pt idx="1">
                  <c:v>0.46</c:v>
                </c:pt>
                <c:pt idx="2">
                  <c:v>0.52</c:v>
                </c:pt>
                <c:pt idx="3">
                  <c:v>0.57999999999999996</c:v>
                </c:pt>
                <c:pt idx="4">
                  <c:v>0.64</c:v>
                </c:pt>
                <c:pt idx="5">
                  <c:v>0.7</c:v>
                </c:pt>
              </c:numCache>
            </c:numRef>
          </c:val>
        </c:ser>
        <c:ser>
          <c:idx val="2"/>
          <c:order val="2"/>
          <c:tx>
            <c:strRef>
              <c:f>Лист1!$B$33</c:f>
              <c:strCache>
                <c:ptCount val="1"/>
                <c:pt idx="0">
                  <c:v>В том числе, охваченных дополнительными общеразвивающими программами технической и естественнонаучной направленностей («Кванториум», «Территория интилекта» </c:v>
                </c:pt>
              </c:strCache>
            </c:strRef>
          </c:tx>
          <c:cat>
            <c:numRef>
              <c:f>Лист1!$C$30:$H$30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Лист1!$C$33:$H$33</c:f>
              <c:numCache>
                <c:formatCode>0%</c:formatCode>
                <c:ptCount val="6"/>
                <c:pt idx="0">
                  <c:v>0.15</c:v>
                </c:pt>
                <c:pt idx="1">
                  <c:v>0.18</c:v>
                </c:pt>
                <c:pt idx="2">
                  <c:v>0.2</c:v>
                </c:pt>
                <c:pt idx="3">
                  <c:v>0.22</c:v>
                </c:pt>
                <c:pt idx="4">
                  <c:v>0.24</c:v>
                </c:pt>
                <c:pt idx="5">
                  <c:v>0.25</c:v>
                </c:pt>
              </c:numCache>
            </c:numRef>
          </c:val>
        </c:ser>
        <c:shape val="box"/>
        <c:axId val="84041728"/>
        <c:axId val="84045184"/>
        <c:axId val="0"/>
      </c:bar3DChart>
      <c:catAx>
        <c:axId val="84041728"/>
        <c:scaling>
          <c:orientation val="minMax"/>
        </c:scaling>
        <c:axPos val="b"/>
        <c:numFmt formatCode="General" sourceLinked="1"/>
        <c:tickLblPos val="nextTo"/>
        <c:crossAx val="84045184"/>
        <c:crosses val="autoZero"/>
        <c:auto val="1"/>
        <c:lblAlgn val="ctr"/>
        <c:lblOffset val="100"/>
      </c:catAx>
      <c:valAx>
        <c:axId val="84045184"/>
        <c:scaling>
          <c:orientation val="minMax"/>
        </c:scaling>
        <c:axPos val="l"/>
        <c:majorGridlines/>
        <c:numFmt formatCode="0%" sourceLinked="1"/>
        <c:tickLblPos val="nextTo"/>
        <c:crossAx val="8404172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numRef>
              <c:f>Лист1!$C$7:$H$7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Лист1!$C$8:$H$8</c:f>
              <c:numCache>
                <c:formatCode>0%</c:formatCode>
                <c:ptCount val="6"/>
                <c:pt idx="0">
                  <c:v>0.1</c:v>
                </c:pt>
                <c:pt idx="1">
                  <c:v>0.15</c:v>
                </c:pt>
                <c:pt idx="2">
                  <c:v>0.2</c:v>
                </c:pt>
                <c:pt idx="3">
                  <c:v>0.25</c:v>
                </c:pt>
                <c:pt idx="4">
                  <c:v>0.27</c:v>
                </c:pt>
                <c:pt idx="5">
                  <c:v>0.3</c:v>
                </c:pt>
              </c:numCache>
            </c:numRef>
          </c:val>
        </c:ser>
        <c:ser>
          <c:idx val="1"/>
          <c:order val="1"/>
          <c:cat>
            <c:numRef>
              <c:f>Лист1!$C$7:$H$7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Лист1!$C$9:$H$9</c:f>
              <c:numCache>
                <c:formatCode>0%</c:formatCode>
                <c:ptCount val="6"/>
                <c:pt idx="0">
                  <c:v>0.3</c:v>
                </c:pt>
                <c:pt idx="1">
                  <c:v>0.35</c:v>
                </c:pt>
                <c:pt idx="2">
                  <c:v>0.38</c:v>
                </c:pt>
                <c:pt idx="3">
                  <c:v>0.4</c:v>
                </c:pt>
                <c:pt idx="4">
                  <c:v>0.5</c:v>
                </c:pt>
                <c:pt idx="5">
                  <c:v>0.6</c:v>
                </c:pt>
              </c:numCache>
            </c:numRef>
          </c:val>
        </c:ser>
        <c:shape val="box"/>
        <c:axId val="57093504"/>
        <c:axId val="81451264"/>
        <c:axId val="0"/>
      </c:bar3DChart>
      <c:catAx>
        <c:axId val="57093504"/>
        <c:scaling>
          <c:orientation val="minMax"/>
        </c:scaling>
        <c:axPos val="b"/>
        <c:numFmt formatCode="General" sourceLinked="1"/>
        <c:tickLblPos val="nextTo"/>
        <c:crossAx val="81451264"/>
        <c:crosses val="autoZero"/>
        <c:auto val="1"/>
        <c:lblAlgn val="ctr"/>
        <c:lblOffset val="100"/>
      </c:catAx>
      <c:valAx>
        <c:axId val="81451264"/>
        <c:scaling>
          <c:orientation val="minMax"/>
        </c:scaling>
        <c:axPos val="l"/>
        <c:majorGridlines/>
        <c:numFmt formatCode="0%" sourceLinked="1"/>
        <c:tickLblPos val="nextTo"/>
        <c:crossAx val="5709350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CB5898-F0B2-4CD9-91D9-F13BDC6FC057}" type="datetimeFigureOut">
              <a:rPr lang="ru-RU" smtClean="0"/>
              <a:pPr/>
              <a:t>05.03.2019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996211-65FC-4EE6-A15A-7C8AAF3649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44296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</a:t>
            </a:r>
            <a:r>
              <a:rPr lang="ru-RU" baseline="0" dirty="0" smtClean="0"/>
              <a:t> январь и февраль 2019 года открытые уроки «</a:t>
            </a:r>
            <a:r>
              <a:rPr lang="ru-RU" baseline="0" dirty="0" err="1" smtClean="0"/>
              <a:t>Проектория</a:t>
            </a:r>
            <a:r>
              <a:rPr lang="ru-RU" baseline="0" dirty="0" smtClean="0"/>
              <a:t>» просмотрели 251 ребенок и 32 педагога.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96211-65FC-4EE6-A15A-7C8AAF3649E6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794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05.03.2019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05.03.2019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&#1052;&#1086;&#1085;&#1080;&#1090;&#1086;&#1088;&#1080;&#1085;&#1075;%20&#1095;&#1080;&#1089;&#1083;&#1077;&#1085;&#1085;&#1086;&#1089;&#1090;&#1080;%20&#1076;&#1077;&#1090;&#1077;&#1081;%20&#1086;&#1093;&#1074;&#1072;&#1095;&#1077;&#1085;&#1085;&#1099;&#1093;%20&#1076;&#1086;&#1087;&#1086;&#1083;&#1085;&#1080;&#1090;&#1077;&#1083;&#1100;&#1085;&#1099;&#1084;%20&#1086;&#1073;&#1088;&#1072;&#1079;&#1086;&#1074;&#1072;&#1085;&#1080;&#1077;&#1084;%20(2).doc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618040" cy="4536503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проект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«Успех каждого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2684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92696"/>
            <a:ext cx="7620000" cy="4800600"/>
          </a:xfrm>
        </p:spPr>
        <p:txBody>
          <a:bodyPr>
            <a:normAutofit lnSpcReduction="10000"/>
          </a:bodyPr>
          <a:lstStyle/>
          <a:p>
            <a:r>
              <a:rPr lang="ru-RU" sz="3600" b="1" dirty="0" smtClean="0"/>
              <a:t>Цели проекта: </a:t>
            </a:r>
            <a:r>
              <a:rPr lang="ru-RU" sz="3600" dirty="0" smtClean="0"/>
              <a:t>Формирование эффективной системы выявления поддержки и развития способностей и талантов у детей, основанной на  принципах справедливости , всеобщности и направленной на самоопределение и профессиональную ориентацию всех обучающихся.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203675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7620000" cy="6068144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ru-RU" sz="2800" b="1" dirty="0" smtClean="0"/>
              <a:t>Задачи:</a:t>
            </a:r>
          </a:p>
          <a:p>
            <a:r>
              <a:rPr lang="ru-RU" sz="2800" b="1" dirty="0" smtClean="0"/>
              <a:t>1. </a:t>
            </a:r>
            <a:r>
              <a:rPr lang="ru-RU" sz="2800" dirty="0" smtClean="0"/>
              <a:t>Обеспечение к 2024 году для детей в возрасте от 5 до 18 лет доступных для каждого и качественных условий для воспитания гармонично развитой и социально ответственной личности путем увеличения охвата дополнительным образованием до 80 % от общего числа детей(в том числе дети ОВЗ)</a:t>
            </a:r>
          </a:p>
          <a:p>
            <a:r>
              <a:rPr lang="ru-RU" sz="2800" b="1" dirty="0" smtClean="0"/>
              <a:t>2. </a:t>
            </a:r>
            <a:r>
              <a:rPr lang="ru-RU" sz="2800" dirty="0" smtClean="0"/>
              <a:t>Число детей , охваченных программами естественнонаучной и технической направленностей(в том числе дети ОВЗ).</a:t>
            </a:r>
          </a:p>
          <a:p>
            <a:r>
              <a:rPr lang="ru-RU" sz="2800" b="1" dirty="0" smtClean="0"/>
              <a:t>3. </a:t>
            </a:r>
            <a:r>
              <a:rPr lang="ru-RU" sz="2800" dirty="0" smtClean="0"/>
              <a:t>Создание эффективной системы профессиональной ориентации учащихся.</a:t>
            </a:r>
          </a:p>
          <a:p>
            <a:endParaRPr lang="ru-RU" sz="28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5764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04631633"/>
              </p:ext>
            </p:extLst>
          </p:nvPr>
        </p:nvGraphicFramePr>
        <p:xfrm>
          <a:off x="215971" y="491807"/>
          <a:ext cx="7825680" cy="6379464"/>
        </p:xfrm>
        <a:graphic>
          <a:graphicData uri="http://schemas.openxmlformats.org/drawingml/2006/table">
            <a:tbl>
              <a:tblPr firstRow="1" firstCol="1" bandRow="1"/>
              <a:tblGrid>
                <a:gridCol w="1117668"/>
                <a:gridCol w="1117668"/>
                <a:gridCol w="1117668"/>
                <a:gridCol w="1118169"/>
                <a:gridCol w="1118169"/>
                <a:gridCol w="1118169"/>
                <a:gridCol w="1118169"/>
              </a:tblGrid>
              <a:tr h="3659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Наименования показателя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7" marR="52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2019</a:t>
                      </a:r>
                      <a:endParaRPr lang="ru-RU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7" marR="52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2020</a:t>
                      </a:r>
                      <a:endParaRPr lang="ru-RU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7" marR="52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2021</a:t>
                      </a:r>
                      <a:endParaRPr lang="ru-RU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7" marR="52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2022</a:t>
                      </a:r>
                      <a:endParaRPr lang="ru-RU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7" marR="52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7" marR="52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7" marR="52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83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Доля детей охваченных дополнительным образованием в возрасте от 5 до 18 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лет</a:t>
                      </a:r>
                      <a:r>
                        <a:rPr lang="ru-RU" sz="1200" b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 доля охвата детей ОВЗ от общего числа данной категории)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7" marR="52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73</a:t>
                      </a:r>
                      <a:r>
                        <a:rPr lang="ru-RU" sz="2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(34%)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7" marR="52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75</a:t>
                      </a:r>
                      <a:r>
                        <a:rPr lang="ru-RU" sz="2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(46%)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7" marR="52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76</a:t>
                      </a:r>
                      <a:r>
                        <a:rPr lang="ru-RU" sz="2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(52%)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7" marR="52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77</a:t>
                      </a:r>
                      <a:r>
                        <a:rPr lang="ru-RU" sz="2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(58%)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7" marR="52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78,5</a:t>
                      </a:r>
                      <a:r>
                        <a:rPr lang="ru-RU" sz="2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(64%)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7" marR="52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80</a:t>
                      </a:r>
                      <a:r>
                        <a:rPr lang="ru-RU" sz="2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(70%)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7" marR="52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81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том числе, охваченных дополнительными общеразвивающими программами технической и естественнонаучной 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направленностей («</a:t>
                      </a:r>
                      <a:r>
                        <a:rPr lang="ru-RU" sz="1200" b="1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Кванториум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», «Территория </a:t>
                      </a:r>
                      <a:r>
                        <a:rPr lang="ru-RU" sz="1200" b="1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интилекта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»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7" marR="52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15%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7" marR="52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18%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7" marR="52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20%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7" marR="52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22%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7" marR="52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24%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7" marR="52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25%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7" marR="52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9327" y="55839"/>
            <a:ext cx="8159098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  <a:hlinkClick r:id="rId2" action="ppaction://hlinkfile"/>
              </a:rPr>
              <a:t>Доля 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детей охваченных дополнительным образованием %</a:t>
            </a:r>
            <a:endParaRPr kumimoji="0" lang="ru-RU" alt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3362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467544" y="1556792"/>
          <a:ext cx="7704856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b="1" dirty="0"/>
              <a:t>Создание эффективной системы профессиональной ориентации </a:t>
            </a:r>
            <a:r>
              <a:rPr lang="ru-RU" sz="2400" b="1" dirty="0" smtClean="0"/>
              <a:t>учащихся.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38070975"/>
              </p:ext>
            </p:extLst>
          </p:nvPr>
        </p:nvGraphicFramePr>
        <p:xfrm>
          <a:off x="323529" y="1600200"/>
          <a:ext cx="7776864" cy="5152644"/>
        </p:xfrm>
        <a:graphic>
          <a:graphicData uri="http://schemas.openxmlformats.org/drawingml/2006/table">
            <a:tbl>
              <a:tblPr firstRow="1" firstCol="1" bandRow="1"/>
              <a:tblGrid>
                <a:gridCol w="1853081"/>
                <a:gridCol w="835937"/>
                <a:gridCol w="835937"/>
                <a:gridCol w="836311"/>
                <a:gridCol w="836311"/>
                <a:gridCol w="836311"/>
                <a:gridCol w="1742976"/>
              </a:tblGrid>
              <a:tr h="3310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Наименования показателя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85" marR="40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2019</a:t>
                      </a:r>
                      <a:endParaRPr lang="ru-RU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85" marR="40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2020</a:t>
                      </a:r>
                      <a:endParaRPr lang="ru-RU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85" marR="40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2021</a:t>
                      </a:r>
                      <a:endParaRPr lang="ru-RU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85" marR="40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2022</a:t>
                      </a:r>
                      <a:endParaRPr lang="ru-RU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85" marR="40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85" marR="40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2024</a:t>
                      </a:r>
                      <a:endParaRPr lang="ru-RU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85" marR="40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3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Число обучающихся в ОО – участниках открытых онлайн уроках («</a:t>
                      </a:r>
                      <a:r>
                        <a:rPr lang="ru-RU" sz="14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Проектория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», «Уроки настоящего» и т.п. </a:t>
                      </a:r>
                      <a:r>
                        <a:rPr lang="ru-RU" sz="14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r>
                        <a:rPr lang="ru-RU" sz="1400" b="1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ыс.чел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85" marR="40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0,25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85" marR="40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0,37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85" marR="40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0,55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85" marR="40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1,1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85" marR="40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1,5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85" marR="40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1,8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85" marR="40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1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Число детей в ОО, получивших рекомендации по построению индивидуального учебного плана в соответствии с выбранной профессиональными компетенциями («Билет в будущее»), чел.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85" marR="40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85" marR="40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400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85" marR="40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600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85" marR="40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800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85" marR="40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1100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85" marR="40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1400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485" marR="40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41438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7967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620688"/>
          <a:ext cx="7920879" cy="5264753"/>
        </p:xfrm>
        <a:graphic>
          <a:graphicData uri="http://schemas.openxmlformats.org/drawingml/2006/table">
            <a:tbl>
              <a:tblPr/>
              <a:tblGrid>
                <a:gridCol w="1131265"/>
                <a:gridCol w="1131265"/>
                <a:gridCol w="1131265"/>
                <a:gridCol w="1131771"/>
                <a:gridCol w="1131771"/>
                <a:gridCol w="1131771"/>
                <a:gridCol w="1131771"/>
              </a:tblGrid>
              <a:tr h="1073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Calibri"/>
                          <a:cs typeface="Times New Roman"/>
                        </a:rPr>
                        <a:t>Дополнительные показатели регионального проекта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Calibri"/>
                          <a:ea typeface="Calibri"/>
                          <a:cs typeface="Times New Roman"/>
                        </a:rPr>
                        <a:t>2019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Calibri"/>
                          <a:ea typeface="Calibri"/>
                          <a:cs typeface="Times New Roman"/>
                        </a:rPr>
                        <a:t>2020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Calibri"/>
                          <a:ea typeface="Calibri"/>
                          <a:cs typeface="Times New Roman"/>
                        </a:rPr>
                        <a:t>2021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Calibri"/>
                          <a:ea typeface="Calibri"/>
                          <a:cs typeface="Times New Roman"/>
                        </a:rPr>
                        <a:t>2022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Calibri"/>
                          <a:ea typeface="Calibri"/>
                          <a:cs typeface="Times New Roman"/>
                        </a:rPr>
                        <a:t>2023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Calibri"/>
                          <a:ea typeface="Calibri"/>
                          <a:cs typeface="Times New Roman"/>
                        </a:rPr>
                        <a:t>2024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41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.Не менее 30 %  обучающихся вовлечены в мероприятия по развитию научно – технического творчества и естественнонаучного направления (кружковое движение, олимпиады НТИ и др.)</a:t>
                      </a: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10%</a:t>
                      </a: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15%</a:t>
                      </a: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20%</a:t>
                      </a: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25%</a:t>
                      </a: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27%</a:t>
                      </a: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30%</a:t>
                      </a: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26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 Не менее 60% детей вовлечены в деятельность </a:t>
                      </a:r>
                      <a:r>
                        <a:rPr lang="ru-RU" sz="1100" dirty="0" err="1">
                          <a:latin typeface="Calibri"/>
                          <a:ea typeface="Calibri"/>
                          <a:cs typeface="Times New Roman"/>
                        </a:rPr>
                        <a:t>детско</a:t>
                      </a: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 - юношеских общественных объединений</a:t>
                      </a: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30%</a:t>
                      </a: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35%</a:t>
                      </a: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38%</a:t>
                      </a: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40%</a:t>
                      </a: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50%</a:t>
                      </a: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60%</a:t>
                      </a: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438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467544" y="1772816"/>
          <a:ext cx="756084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150</TotalTime>
  <Words>370</Words>
  <Application>Microsoft Office PowerPoint</Application>
  <PresentationFormat>Экран (4:3)</PresentationFormat>
  <Paragraphs>98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Соседство</vt:lpstr>
      <vt:lpstr>    Муниципальный проект  «Успех каждого ребенка»</vt:lpstr>
      <vt:lpstr>Слайд 2</vt:lpstr>
      <vt:lpstr>Слайд 3</vt:lpstr>
      <vt:lpstr>Слайд 4</vt:lpstr>
      <vt:lpstr>Слайд 5</vt:lpstr>
      <vt:lpstr>Создание эффективной системы профессиональной ориентации учащихся.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Муниципальный проект  «Успех каждого ребенка»</dc:title>
  <dc:creator>DNC</dc:creator>
  <cp:lastModifiedBy>1</cp:lastModifiedBy>
  <cp:revision>18</cp:revision>
  <dcterms:created xsi:type="dcterms:W3CDTF">2019-03-04T13:23:28Z</dcterms:created>
  <dcterms:modified xsi:type="dcterms:W3CDTF">2019-03-05T04:04:21Z</dcterms:modified>
</cp:coreProperties>
</file>